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9472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98" autoAdjust="0"/>
  </p:normalViewPr>
  <p:slideViewPr>
    <p:cSldViewPr>
      <p:cViewPr>
        <p:scale>
          <a:sx n="110" d="100"/>
          <a:sy n="110" d="100"/>
        </p:scale>
        <p:origin x="-402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909D6-0E9E-4014-B599-E18CA2FA6975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D5577-3152-4CA3-98DC-4DB5168B57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48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D5577-3152-4CA3-98DC-4DB5168B576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4FF85-85DC-459D-8DC8-D3098B0556B7}" type="datetimeFigureOut">
              <a:rPr lang="zh-TW" altLang="en-US" smtClean="0"/>
              <a:pPr/>
              <a:t>2019/12/17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16980"/>
              </p:ext>
            </p:extLst>
          </p:nvPr>
        </p:nvGraphicFramePr>
        <p:xfrm>
          <a:off x="683568" y="1340768"/>
          <a:ext cx="3599999" cy="4370541"/>
        </p:xfrm>
        <a:graphic>
          <a:graphicData uri="http://schemas.openxmlformats.org/drawingml/2006/table">
            <a:tbl>
              <a:tblPr/>
              <a:tblGrid>
                <a:gridCol w="666319"/>
                <a:gridCol w="666319"/>
                <a:gridCol w="1075001"/>
                <a:gridCol w="315624"/>
                <a:gridCol w="315624"/>
                <a:gridCol w="280556"/>
                <a:gridCol w="280556"/>
              </a:tblGrid>
              <a:tr h="504056">
                <a:tc grid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b="1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第一學年（</a:t>
                      </a:r>
                      <a:r>
                        <a:rPr lang="en-US" sz="1000" b="1" kern="100" dirty="0" smtClean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10</a:t>
                      </a:r>
                      <a:r>
                        <a:rPr lang="en-US" altLang="zh-TW" sz="1000" b="1" kern="100" dirty="0" smtClean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5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學年</a:t>
                      </a:r>
                      <a:r>
                        <a:rPr lang="zh-TW" sz="1000" b="1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度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）</a:t>
                      </a:r>
                      <a:endParaRPr lang="en-US" altLang="zh-TW" sz="1000" b="1" kern="100" dirty="0" smtClean="0">
                        <a:solidFill>
                          <a:srgbClr val="000000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學期總學分最低需修習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16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學分、最高可修習至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25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學分</a:t>
                      </a:r>
                      <a:endParaRPr lang="en-US" altLang="zh-TW" sz="1000" kern="100" dirty="0" smtClean="0">
                        <a:solidFill>
                          <a:srgbClr val="000000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000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項目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學科簡碼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科目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學期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授課時數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學分數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00">
                <a:tc row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校訂必修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+mj-lt"/>
                          <a:ea typeface="+mj-ea"/>
                          <a:cs typeface="Times New Roman"/>
                        </a:rPr>
                        <a:t>CHI104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國文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ENG101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英文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LANG101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0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英語聽講實習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1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1</a:t>
                      </a:r>
                      <a:endParaRPr lang="zh-TW" sz="1000" kern="10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00" dirty="0" smtClean="0">
                          <a:latin typeface="+mj-lt"/>
                          <a:ea typeface="Adobe Gothic Std B" pitchFamily="34" charset="-128"/>
                          <a:cs typeface="Times New Roman"/>
                        </a:rPr>
                        <a:t>GENS901</a:t>
                      </a:r>
                      <a:endParaRPr lang="zh-TW" altLang="zh-TW" sz="1100" kern="100" dirty="0" smtClean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名著選讀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SPE101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體育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(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一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)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0</a:t>
                      </a: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Arial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0</a:t>
                      </a: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Arial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CSR101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服務教育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※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0</a:t>
                      </a: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CSR102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新鮮人守護神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※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0</a:t>
                      </a: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row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系訂必修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JALL102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0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日語聽講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實習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I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j-lt"/>
                          <a:ea typeface="+mj-ea"/>
                          <a:cs typeface="Times New Roman"/>
                        </a:rPr>
                        <a:t>JALL106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b="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日語會話</a:t>
                      </a:r>
                      <a:r>
                        <a:rPr lang="en-US" sz="1000" b="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I</a:t>
                      </a:r>
                      <a:endParaRPr lang="zh-TW" sz="1000" b="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b="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b="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6</a:t>
                      </a:r>
                      <a:endParaRPr lang="zh-TW" sz="1000" b="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3</a:t>
                      </a:r>
                      <a:endParaRPr lang="zh-TW" sz="1000" b="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3</a:t>
                      </a:r>
                      <a:endParaRPr lang="zh-TW" sz="1000" b="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JALL109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初級日語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8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j-lt"/>
                          <a:ea typeface="+mj-ea"/>
                          <a:cs typeface="Times New Roman"/>
                        </a:rPr>
                        <a:t>JALL118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日語發音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j-lt"/>
                          <a:ea typeface="+mj-ea"/>
                          <a:cs typeface="Times New Roman"/>
                        </a:rPr>
                        <a:t>JALL112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日本文化</a:t>
                      </a:r>
                      <a:r>
                        <a:rPr lang="en-US" altLang="zh-TW" sz="1000" kern="100" dirty="0" smtClean="0">
                          <a:latin typeface="+mj-ea"/>
                          <a:ea typeface="+mj-ea"/>
                          <a:cs typeface="Times New Roman"/>
                        </a:rPr>
                        <a:t>I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gridSpan="5">
                  <a:txBody>
                    <a:bodyPr/>
                    <a:lstStyle/>
                    <a:p>
                      <a:pPr marL="93726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                         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必修總計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15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19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361">
                <a:tc gridSpan="7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0362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系訂選修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dirty="0" smtClean="0"/>
                        <a:t>JALL116 </a:t>
                      </a:r>
                      <a:endParaRPr lang="en-US" sz="1100" kern="100" dirty="0">
                        <a:solidFill>
                          <a:srgbClr val="000000"/>
                        </a:solidFill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日本旅遊地理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每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10362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JALL120</a:t>
                      </a:r>
                      <a:endParaRPr lang="en-US" sz="1100" kern="100" dirty="0">
                        <a:solidFill>
                          <a:srgbClr val="000000"/>
                        </a:solidFill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latin typeface="+mj-ea"/>
                          <a:ea typeface="+mj-ea"/>
                          <a:cs typeface="Times New Roman"/>
                        </a:rPr>
                        <a:t>日</a:t>
                      </a: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文編輯實務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每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80000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                             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                     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選修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總計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504" y="129407"/>
            <a:ext cx="8928992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世新大學人文社會學院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日本語文學系  日間學制學士班</a:t>
            </a:r>
            <a:endParaRPr kumimoji="1" lang="en-US" altLang="zh-TW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105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學年度新生適用</a:t>
            </a:r>
            <a:endParaRPr kumimoji="1" lang="en-US" altLang="zh-TW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406400" algn="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dirty="0" smtClean="0">
                <a:solidFill>
                  <a:srgbClr val="0000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108</a:t>
            </a:r>
            <a:r>
              <a:rPr kumimoji="1" lang="zh-TW" altLang="en-US" sz="1000" dirty="0" smtClean="0">
                <a:solidFill>
                  <a:srgbClr val="0000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年</a:t>
            </a:r>
            <a:r>
              <a:rPr kumimoji="1" lang="en-US" altLang="zh-TW" sz="1000" dirty="0" smtClean="0">
                <a:solidFill>
                  <a:srgbClr val="0000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10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月</a:t>
            </a:r>
            <a:r>
              <a: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18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日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系所（中心）課程委員會審查通過</a:t>
            </a:r>
            <a:endParaRPr kumimoji="1" lang="zh-TW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  <a:p>
            <a:pPr marL="0" marR="0" lvl="0" indent="406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年   </a:t>
            </a:r>
            <a:r>
              <a:rPr kumimoji="1" lang="zh-TW" alt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月   日  院（共課）課程委員會審查通過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27343"/>
              </p:ext>
            </p:extLst>
          </p:nvPr>
        </p:nvGraphicFramePr>
        <p:xfrm>
          <a:off x="4932040" y="1340768"/>
          <a:ext cx="3599999" cy="4842300"/>
        </p:xfrm>
        <a:graphic>
          <a:graphicData uri="http://schemas.openxmlformats.org/drawingml/2006/table">
            <a:tbl>
              <a:tblPr/>
              <a:tblGrid>
                <a:gridCol w="667116"/>
                <a:gridCol w="667116"/>
                <a:gridCol w="1076286"/>
                <a:gridCol w="316002"/>
                <a:gridCol w="316002"/>
                <a:gridCol w="280891"/>
                <a:gridCol w="276586"/>
              </a:tblGrid>
              <a:tr h="504056">
                <a:tc grid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第二</a:t>
                      </a:r>
                      <a:r>
                        <a:rPr lang="zh-TW" sz="1000" b="1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學年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（</a:t>
                      </a:r>
                      <a:r>
                        <a:rPr lang="en-US" altLang="zh-TW" sz="1000" b="1" kern="1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106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學年</a:t>
                      </a:r>
                      <a:r>
                        <a:rPr lang="zh-TW" sz="1000" b="1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度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）</a:t>
                      </a:r>
                      <a:endParaRPr lang="en-US" altLang="zh-TW" sz="1000" b="1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學期總學分最低需修習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學分、最高可修習至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25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學分</a:t>
                      </a:r>
                      <a:endParaRPr lang="en-US" altLang="zh-TW" sz="1000" kern="100" dirty="0" smtClean="0">
                        <a:solidFill>
                          <a:srgbClr val="000000"/>
                        </a:solidFill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000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項目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學科簡碼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科目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學期</a:t>
                      </a:r>
                      <a:endParaRPr lang="zh-TW" sz="10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授課時數</a:t>
                      </a:r>
                      <a:endParaRPr lang="zh-TW" sz="10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學分數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endParaRPr lang="zh-TW" sz="10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4">
                <a:tc rowSpan="4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校訂必修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SPE201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興趣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體育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0</a:t>
                      </a: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Arial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0</a:t>
                      </a: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j-lt"/>
                          <a:ea typeface="+mn-ea"/>
                          <a:cs typeface="Times New Roman"/>
                        </a:rPr>
                        <a:t>INFO103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資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訊素養</a:t>
                      </a:r>
                      <a:endParaRPr lang="zh-TW" altLang="zh-TW" sz="1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u="none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Arial Unicode MS"/>
                        </a:rPr>
                        <a:t>2</a:t>
                      </a:r>
                      <a:endParaRPr lang="en-US" sz="1000" b="0" u="none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00" dirty="0" smtClean="0">
                          <a:latin typeface="+mj-lt"/>
                          <a:ea typeface="+mn-ea"/>
                          <a:cs typeface="Times New Roman"/>
                        </a:rPr>
                        <a:t>INF115</a:t>
                      </a:r>
                      <a:endParaRPr lang="zh-TW" altLang="zh-TW" sz="1100" kern="100" dirty="0" smtClean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0</a:t>
                      </a:r>
                      <a:r>
                        <a:rPr lang="zh-TW" altLang="zh-TW" sz="9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電腦資訊與科技</a:t>
                      </a:r>
                      <a:endParaRPr lang="zh-TW" altLang="zh-TW" sz="9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08800">
                <a:tc row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系訂必修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JALL201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日語聽講實習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II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JALL206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日語會話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II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6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3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3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j-lt"/>
                          <a:ea typeface="+mn-ea"/>
                          <a:cs typeface="Times New Roman"/>
                        </a:rPr>
                        <a:t>JALL226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初階日語習作與演說</a:t>
                      </a:r>
                      <a:endParaRPr lang="zh-TW" sz="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JALL209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中級日語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8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JALL225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日語語法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                                          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   </a:t>
                      </a:r>
                      <a:r>
                        <a:rPr lang="en-US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必修總計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14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14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8800">
                <a:tc row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系訂選修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n-lt"/>
                          <a:ea typeface="+mn-ea"/>
                          <a:cs typeface="Times New Roman"/>
                        </a:rPr>
                        <a:t>JALL223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9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日據時期台灣文學</a:t>
                      </a:r>
                      <a:endParaRPr lang="zh-TW" sz="9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1156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JALL221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日本短期研修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n-lt"/>
                          <a:ea typeface="+mn-ea"/>
                          <a:cs typeface="Times New Roman"/>
                        </a:rPr>
                        <a:t>JALL214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觀光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每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JALL219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日本電影、音樂文化</a:t>
                      </a:r>
                      <a:endParaRPr lang="zh-TW" sz="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每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JALL216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日本文化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II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每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JALL217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日本史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每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smtClean="0">
                          <a:latin typeface="+mn-lt"/>
                          <a:ea typeface="+mn-ea"/>
                          <a:cs typeface="Times New Roman"/>
                        </a:rPr>
                        <a:t>JALL229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動漫日語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08800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                                           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    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選修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總計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12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13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889788"/>
              </p:ext>
            </p:extLst>
          </p:nvPr>
        </p:nvGraphicFramePr>
        <p:xfrm>
          <a:off x="755576" y="1439454"/>
          <a:ext cx="3600000" cy="4797858"/>
        </p:xfrm>
        <a:graphic>
          <a:graphicData uri="http://schemas.openxmlformats.org/drawingml/2006/table">
            <a:tbl>
              <a:tblPr/>
              <a:tblGrid>
                <a:gridCol w="664675"/>
                <a:gridCol w="667120"/>
                <a:gridCol w="1074803"/>
                <a:gridCol w="315028"/>
                <a:gridCol w="315028"/>
                <a:gridCol w="281673"/>
                <a:gridCol w="281673"/>
              </a:tblGrid>
              <a:tr h="486468">
                <a:tc gridSpan="7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第三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學年</a:t>
                      </a:r>
                      <a:r>
                        <a:rPr lang="zh-TW" sz="1000" b="1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（</a:t>
                      </a:r>
                      <a:r>
                        <a:rPr lang="en-US" sz="1000" b="1" kern="100" dirty="0" smtClean="0">
                          <a:solidFill>
                            <a:srgbClr val="000000"/>
                          </a:solidFill>
                          <a:latin typeface="+mj-lt"/>
                          <a:ea typeface="新細明體"/>
                          <a:cs typeface="Times New Roman"/>
                        </a:rPr>
                        <a:t>10</a:t>
                      </a:r>
                      <a:r>
                        <a:rPr lang="en-US" altLang="zh-TW" sz="1000" b="1" kern="100" dirty="0" smtClean="0">
                          <a:solidFill>
                            <a:srgbClr val="000000"/>
                          </a:solidFill>
                          <a:latin typeface="+mj-lt"/>
                          <a:ea typeface="新細明體"/>
                          <a:cs typeface="Times New Roman"/>
                        </a:rPr>
                        <a:t>7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學年</a:t>
                      </a:r>
                      <a:r>
                        <a:rPr lang="zh-TW" sz="1000" b="1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度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）</a:t>
                      </a:r>
                      <a:endParaRPr lang="en-US" altLang="zh-TW" sz="1000" b="1" kern="100" dirty="0" smtClean="0">
                        <a:solidFill>
                          <a:srgbClr val="000000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  <a:p>
                      <a:pPr marL="7200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學期總學分最低需修習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學分、最高可修習至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25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學分</a:t>
                      </a:r>
                      <a:endParaRPr lang="en-US" altLang="zh-TW" sz="1000" kern="100" dirty="0" smtClean="0">
                        <a:solidFill>
                          <a:srgbClr val="000000"/>
                        </a:solidFill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000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項目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學科簡碼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科目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學期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授課時數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學分數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39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 rowSpan="2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校訂必修</a:t>
                      </a: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n-lt"/>
                          <a:ea typeface="新細明體"/>
                          <a:cs typeface="Times New Roman"/>
                        </a:rPr>
                        <a:t>LAW124</a:t>
                      </a:r>
                      <a:endParaRPr lang="zh-TW" sz="11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法律與生活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strike="noStrike" kern="100" dirty="0" smtClean="0">
                          <a:latin typeface="+mn-lt"/>
                          <a:ea typeface="新細明體"/>
                          <a:cs typeface="Times New Roman"/>
                        </a:rPr>
                        <a:t>JCOM103</a:t>
                      </a:r>
                      <a:endParaRPr lang="zh-TW" sz="1000" b="0" strike="noStrike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strike="noStrike" kern="100" dirty="0" smtClean="0">
                          <a:latin typeface="+mn-ea"/>
                          <a:ea typeface="+mn-ea"/>
                          <a:cs typeface="Times New Roman"/>
                        </a:rPr>
                        <a:t>全媒體識讀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b="0" strike="noStrike" kern="100" dirty="0" smtClean="0"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b="0" strike="noStrike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1" strike="noStrike" kern="100" dirty="0" smtClean="0"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b="1" strike="noStrike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b="1" strike="noStrike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1" strike="noStrike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b="1" strike="noStrike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08800">
                <a:tc rowSpan="5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系訂必修</a:t>
                      </a: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JALL301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日語會話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III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n-lt"/>
                          <a:ea typeface="+mn-ea"/>
                          <a:cs typeface="Times New Roman"/>
                        </a:rPr>
                        <a:t>JALL328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kern="100" dirty="0" smtClean="0">
                          <a:latin typeface="+mn-ea"/>
                          <a:ea typeface="+mn-ea"/>
                          <a:cs typeface="Times New Roman"/>
                        </a:rPr>
                        <a:t>進階日語習作與演說</a:t>
                      </a:r>
                      <a:endParaRPr lang="zh-TW" sz="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JALL310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高級日語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JALL323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日語翻譯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I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JALL305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日本現代文學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800">
                <a:tc gridSpan="5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                                         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       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必修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總計</a:t>
                      </a: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000000"/>
                          </a:solidFill>
                          <a:latin typeface="SimHei" pitchFamily="2" charset="-122"/>
                          <a:ea typeface="SimHei" pitchFamily="2" charset="-122"/>
                          <a:cs typeface="Times New Roman"/>
                        </a:rPr>
                        <a:t>1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SimHei" pitchFamily="2" charset="-122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SimHei" pitchFamily="2" charset="-122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000000"/>
                          </a:solidFill>
                          <a:latin typeface="SimHei" pitchFamily="2" charset="-122"/>
                          <a:ea typeface="SimHei" pitchFamily="2" charset="-122"/>
                          <a:cs typeface="Times New Roman"/>
                        </a:rPr>
                        <a:t>1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SimHei" pitchFamily="2" charset="-122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SimHei" pitchFamily="2" charset="-122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8928">
                <a:tc gridSpan="7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8800">
                <a:tc rowSpan="9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系訂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選修</a:t>
                      </a:r>
                      <a:endParaRPr lang="en-US" altLang="zh-TW" sz="1000" kern="100" dirty="0" smtClean="0">
                        <a:solidFill>
                          <a:srgbClr val="000000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1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(A)</a:t>
                      </a:r>
                    </a:p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本系</a:t>
                      </a:r>
                      <a:endParaRPr lang="en-US" altLang="zh-TW" sz="1000" kern="100" dirty="0" smtClean="0">
                        <a:solidFill>
                          <a:srgbClr val="000000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三年級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(A)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四年級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(B)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系定選修加起來至少需選修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18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學分</a:t>
                      </a: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JALL317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日本文學史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JALL327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導遊日語與實務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endParaRPr lang="zh-TW" alt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JALL331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日語職場演習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endParaRPr lang="zh-TW" altLang="zh-TW" sz="1000" kern="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</a:rPr>
                        <a:t>JALL329 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日語戲劇表演</a:t>
                      </a: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I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JALL315</a:t>
                      </a:r>
                      <a:endParaRPr lang="zh-TW" sz="1100" b="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日劇讀解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208800">
                <a:tc v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JALL311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媒體日語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JALL318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貿易日語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JALL326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</a:t>
                      </a: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語</a:t>
                      </a:r>
                      <a:r>
                        <a:rPr lang="zh-TW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語言學</a:t>
                      </a: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概論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</a:t>
                      </a: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332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財經</a:t>
                      </a: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日文選讀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  </a:t>
                      </a:r>
                      <a:r>
                        <a:rPr lang="zh-TW" altLang="en-US" sz="1000" kern="1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  </a:t>
                      </a: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8928">
                <a:tc gridSpan="5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                                          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                選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修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總計</a:t>
                      </a:r>
                      <a:endParaRPr lang="zh-TW" sz="10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n-lt"/>
                          <a:ea typeface="SimHei" pitchFamily="2" charset="-122"/>
                          <a:cs typeface="Times New Roman"/>
                        </a:rPr>
                        <a:t>12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n-lt"/>
                          <a:ea typeface="SimHei" pitchFamily="2" charset="-122"/>
                          <a:cs typeface="Times New Roman"/>
                        </a:rPr>
                        <a:t>11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391525"/>
              </p:ext>
            </p:extLst>
          </p:nvPr>
        </p:nvGraphicFramePr>
        <p:xfrm>
          <a:off x="4932040" y="1436189"/>
          <a:ext cx="3600000" cy="3899963"/>
        </p:xfrm>
        <a:graphic>
          <a:graphicData uri="http://schemas.openxmlformats.org/drawingml/2006/table">
            <a:tbl>
              <a:tblPr/>
              <a:tblGrid>
                <a:gridCol w="666254"/>
                <a:gridCol w="666254"/>
                <a:gridCol w="1075642"/>
                <a:gridCol w="314619"/>
                <a:gridCol w="314619"/>
                <a:gridCol w="281306"/>
                <a:gridCol w="281306"/>
              </a:tblGrid>
              <a:tr h="477739">
                <a:tc grid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第四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學年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（</a:t>
                      </a:r>
                      <a:r>
                        <a:rPr lang="en-US" altLang="zh-TW" sz="1000" b="1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108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學年</a:t>
                      </a:r>
                      <a:r>
                        <a:rPr lang="zh-TW" sz="1000" b="1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度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）</a:t>
                      </a:r>
                      <a:endParaRPr lang="en-US" altLang="zh-TW" sz="1000" b="1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學期總學分最低需修習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8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學分、最高可修習至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25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n-ea"/>
                          <a:cs typeface="Times New Roman"/>
                        </a:rPr>
                        <a:t>學分</a:t>
                      </a:r>
                      <a:endParaRPr lang="en-US" altLang="zh-TW" sz="1000" kern="100" dirty="0" smtClean="0">
                        <a:solidFill>
                          <a:srgbClr val="000000"/>
                        </a:solidFill>
                        <a:latin typeface="+mj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6646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項目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學科簡碼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科目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學期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授課時數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學分數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746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0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系訂必修</a:t>
                      </a: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JALL4</a:t>
                      </a:r>
                      <a:r>
                        <a:rPr lang="en-US" altLang="zh-TW" sz="1100" kern="1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Times New Roman"/>
                        </a:rPr>
                        <a:t>94</a:t>
                      </a: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日語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口頭表達</a:t>
                      </a:r>
                      <a:endParaRPr lang="zh-TW" altLang="zh-TW" sz="1000" kern="100" dirty="0"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00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                                         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      </a:t>
                      </a:r>
                      <a:r>
                        <a:rPr lang="en-US" sz="1000" kern="100" dirty="0" smtClean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必修總計</a:t>
                      </a: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78">
                <a:tc grid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00">
                <a:tc rowSpan="10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系訂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選修</a:t>
                      </a:r>
                      <a:endParaRPr lang="en-US" altLang="zh-TW" sz="1000" kern="100" dirty="0" smtClean="0">
                        <a:solidFill>
                          <a:srgbClr val="000000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(B)</a:t>
                      </a:r>
                    </a:p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本系</a:t>
                      </a:r>
                      <a:endParaRPr lang="en-US" altLang="zh-TW" sz="1000" kern="10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三年級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(A)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四年級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(B)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系定選修加起來至少需選修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18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Times New Roman"/>
                        </a:rPr>
                        <a:t>學分</a:t>
                      </a:r>
                      <a:endParaRPr lang="en-US" altLang="zh-TW" sz="1000" kern="10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</a:rPr>
                        <a:t>JALL493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日語戲劇表演</a:t>
                      </a: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II</a:t>
                      </a:r>
                      <a:endParaRPr lang="zh-TW" altLang="zh-TW" sz="1000" kern="1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上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FF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JALL499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日語口譯</a:t>
                      </a: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I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上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JALL4A0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日語口譯</a:t>
                      </a: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II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JALL498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日語觀光田野調查</a:t>
                      </a:r>
                      <a:endParaRPr lang="zh-TW" altLang="zh-TW" sz="100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JALL490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高階</a:t>
                      </a:r>
                      <a:r>
                        <a:rPr lang="zh-TW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日語句型</a:t>
                      </a: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*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JALL418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日語翻譯</a:t>
                      </a: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II</a:t>
                      </a:r>
                      <a:endParaRPr lang="zh-TW" altLang="zh-TW" sz="100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每</a:t>
                      </a:r>
                      <a:endParaRPr lang="zh-TW" altLang="zh-TW" sz="1000" kern="1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JALL421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日語教育學概論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n-lt"/>
                          <a:ea typeface="新細明體"/>
                          <a:cs typeface="Times New Roman"/>
                        </a:rPr>
                        <a:t>JALL492</a:t>
                      </a:r>
                      <a:endParaRPr lang="zh-TW" sz="11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商務溝通日語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JALL423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職場日語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08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n-lt"/>
                          <a:ea typeface="+mn-ea"/>
                          <a:cs typeface="Times New Roman"/>
                        </a:rPr>
                        <a:t>JALL491</a:t>
                      </a:r>
                      <a:endParaRPr lang="zh-TW" sz="11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商務日文習作</a:t>
                      </a:r>
                      <a:endParaRPr lang="zh-TW" altLang="zh-TW" sz="100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800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                                          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       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選修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總計</a:t>
                      </a: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13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15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07504" y="129407"/>
            <a:ext cx="8928992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世新大學人文社會學院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日本語文學系  日間學制學士班</a:t>
            </a:r>
            <a:endParaRPr kumimoji="1" lang="en-US" altLang="zh-TW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105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學年度新生適用</a:t>
            </a:r>
            <a:endParaRPr kumimoji="1" lang="en-US" altLang="zh-TW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406400" algn="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dirty="0" smtClean="0">
                <a:solidFill>
                  <a:srgbClr val="0000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108</a:t>
            </a:r>
            <a:r>
              <a:rPr kumimoji="1" lang="zh-TW" altLang="en-US" sz="1000" dirty="0" smtClean="0">
                <a:solidFill>
                  <a:srgbClr val="0000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年</a:t>
            </a:r>
            <a:r>
              <a:rPr kumimoji="1" lang="en-US" altLang="zh-TW" sz="1000" dirty="0" smtClean="0">
                <a:solidFill>
                  <a:srgbClr val="0000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10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月</a:t>
            </a:r>
            <a:r>
              <a:rPr kumimoji="1" lang="en-US" altLang="zh-TW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18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日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系所（中心）課程委員會審查通過</a:t>
            </a:r>
            <a:endParaRPr kumimoji="1" lang="zh-TW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  <a:p>
            <a:pPr marL="0" marR="0" lvl="0" indent="406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年   </a:t>
            </a:r>
            <a:r>
              <a:rPr kumimoji="1" lang="zh-TW" alt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月   日  院（共課）課程委員會審查通過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566214"/>
              </p:ext>
            </p:extLst>
          </p:nvPr>
        </p:nvGraphicFramePr>
        <p:xfrm>
          <a:off x="0" y="980728"/>
          <a:ext cx="9143998" cy="57318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8"/>
              </a:tblGrid>
              <a:tr h="121165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一、畢業學分數規定：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algn="just">
                        <a:lnSpc>
                          <a:spcPts val="900"/>
                        </a:lnSpc>
                      </a:pP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本系畢業總學分數最低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 128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學分，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其中包含：</a:t>
                      </a:r>
                      <a:endParaRPr lang="zh-TW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校訂必修：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20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通識課程：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12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系訂必修：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68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AutoNum type="circleNumWdWhitePlain"/>
                        <a:tabLst/>
                        <a:defRPr/>
                      </a:pP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至少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含跨領域至多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學分，</a:t>
                      </a:r>
                      <a:r>
                        <a:rPr lang="zh-TW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跨系領域係指：輔系、雙主修多修習或放棄之學分；華文學程多修</a:t>
                      </a:r>
                      <a:r>
                        <a:rPr lang="zh-TW" alt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習</a:t>
                      </a:r>
                      <a:r>
                        <a:rPr lang="zh-TW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或放棄之學分；本校開設之學程學分；修習他系之必修或選修；校選修語言課程；但修習以上跨領域課程學分若與日本語文相關時，則不予採計。此外，其他選修如通識、體育、軍訓學分皆不予採計。</a:t>
                      </a:r>
                      <a:r>
                        <a:rPr lang="en-US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人社院開設之「人文社會特色講堂」院選修課程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2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學分可納入跨系領域學分。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人社院開設之「職場實習」院選修課程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3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學分可納入跨系領域學分。</a:t>
                      </a:r>
                      <a:endParaRPr lang="zh-TW" altLang="en-US" sz="900" b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7768">
                <a:tc>
                  <a:txBody>
                    <a:bodyPr/>
                    <a:lstStyle/>
                    <a:p>
                      <a:pPr algn="just">
                        <a:lnSpc>
                          <a:spcPts val="900"/>
                        </a:lnSpc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二</a:t>
                      </a:r>
                      <a:r>
                        <a:rPr lang="en-US" altLang="zh-TW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.</a:t>
                      </a: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 通識畢業條件說明：</a:t>
                      </a:r>
                      <a:endParaRPr lang="en-US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通識課程一至四年級修習，至少修習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12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學分。其中計分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「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史哲學科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」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、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「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社會科學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」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、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「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自然科學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」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及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「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文學藝術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」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四大類，每一類至少必須修習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2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學分，方得畢業。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indent="-228600" algn="just"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本系學生不得修習通識課程如「日本社會文化」、「日本現代女性文學」、「日本文化史」等與本系課程相關通識作為通識學分。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2776">
                <a:tc>
                  <a:txBody>
                    <a:bodyPr/>
                    <a:lstStyle/>
                    <a:p>
                      <a:pPr marL="228600" lvl="0" indent="-228600" algn="just">
                        <a:lnSpc>
                          <a:spcPts val="900"/>
                        </a:lnSpc>
                        <a:buFont typeface="+mj-ea"/>
                        <a:buAutoNum type="ea1ChtPeriod" startAt="3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系組畢業條件或其他條件說明：</a:t>
                      </a:r>
                      <a:endParaRPr lang="en-US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系選修相關規定：</a:t>
                      </a: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系選僅開放下修一個年級。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轉學、系生除外，請洽系辦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)</a:t>
                      </a: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三年級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本系課號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3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開頭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及四年級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本系課號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4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開頭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系訂選修加起來至少需選修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18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學分。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+mj-lt"/>
                        <a:buAutoNum type="arabicPeriod" startAt="2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學期別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每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原則上、下學期皆開課，若有特殊原因僅則開一學期。已修畢一學期課程同學不得再重複選修該課程，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否則成績及學分皆不採計。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 startAt="3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系畢業門檻規定：學生須於畢業前取得日語能力測驗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(JLPT)N1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級，如未通過則須完成補救措施如下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:</a:t>
                      </a:r>
                    </a:p>
                    <a:p>
                      <a:pPr lvl="0" algn="just">
                        <a:lnSpc>
                          <a:spcPts val="900"/>
                        </a:lnSpc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    取得日語檢定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(JLPT)N2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級並完成下列其一條件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: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BJT J3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以上。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indent="-228600"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J.TEST C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級以上。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indent="-228600"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交換留學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indent="-228600"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修畢輔系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雙主修課程。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indent="-228600"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帶領導遊義工至少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若以上皆未達成，則須修畢大四*「高階日語句型」課程，且以本課程作為通過系畢業門檻規定者，其學分學分不得採計為系選修學分。  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  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+mj-lt"/>
                        <a:buAutoNum type="arabicPeriod" startAt="4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依據世新大學學則第五條暨選課辦法第三條：持修業年限少於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國內高級中等學校之海外中五學制畢業生，以同等學力資格入學本校學士班，於原學分總數外，需增修至少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個畢業學分。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AutoNum type="arabicPeriod" startAt="4"/>
                      </a:pP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外文日文、進階日文課程為開設給外系選修課程，本系生不得選修。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2206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900"/>
                        </a:lnSpc>
                        <a:buFont typeface="+mj-lt"/>
                        <a:buAutoNum type="arabicPeriod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英語能力：</a:t>
                      </a:r>
                      <a:endParaRPr lang="zh-TW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修畢大一「英文」及「英語聽講實習」。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須通過相當於全民英檢中級初試及格，或學校舉辦之模擬全民英檢中級初試能力會考。</a:t>
                      </a:r>
                      <a:r>
                        <a:rPr lang="zh-TW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未取得通過證明者，但已參加校內英語檢定補考三次以上者，可申請修習「核心英語」課程。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中文能力：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修畢大一「國文」，並須通過「中文能力檢定」會考，</a:t>
                      </a:r>
                      <a:r>
                        <a:rPr lang="zh-TW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至大四學期結束前，仍未通過者須加修「中文寫作」</a:t>
                      </a:r>
                      <a:r>
                        <a:rPr lang="en-US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暑修</a:t>
                      </a:r>
                      <a:r>
                        <a:rPr lang="en-US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r>
                        <a:rPr lang="zh-TW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資訊能力：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修畢「電腦與資訊科技」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學分，並通過該課程之基本資訊能力檢測；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修畢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「資訊素養」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學分，並通過該課程之基本資訊能力檢測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 startAt="4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思辨表達能力：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修畢「全媒體識讀」及「名著選讀」。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 startAt="4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自我管理能力：</a:t>
                      </a:r>
                      <a:endParaRPr lang="en-US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通過「守護神」、「服務」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課程。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修畢「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體適能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」課程，並通過「體適能標準」檢驗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修畢「法律與生活」。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129407"/>
            <a:ext cx="9001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世新大學人文社會學院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日本語文學系  日間學制學士班</a:t>
            </a:r>
            <a:endParaRPr kumimoji="1" lang="en-US" altLang="zh-TW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105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學年度新生適用</a:t>
            </a:r>
            <a:endParaRPr kumimoji="1" lang="en-US" altLang="zh-TW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406400" algn="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000" dirty="0" smtClean="0">
                <a:solidFill>
                  <a:srgbClr val="0000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108</a:t>
            </a:r>
            <a:r>
              <a:rPr kumimoji="1" lang="zh-TW" altLang="en-US" sz="1000" dirty="0" smtClean="0">
                <a:solidFill>
                  <a:srgbClr val="0000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年</a:t>
            </a:r>
            <a:r>
              <a:rPr kumimoji="1" lang="en-US" altLang="zh-TW" sz="1000" dirty="0" smtClean="0">
                <a:solidFill>
                  <a:srgbClr val="000000"/>
                </a:solidFill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10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月</a:t>
            </a:r>
            <a:r>
              <a:rPr kumimoji="1" lang="en-US" altLang="zh-TW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18</a:t>
            </a:r>
            <a:r>
              <a:rPr kumimoji="1" lang="zh-TW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日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系所（中心）課程委員會審查通過</a:t>
            </a:r>
            <a:endParaRPr kumimoji="1" lang="zh-TW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  <a:p>
            <a:pPr marL="0" marR="0" lvl="0" indent="4064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年   </a:t>
            </a:r>
            <a:r>
              <a:rPr kumimoji="1" lang="zh-TW" alt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zh-TW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月   日  院（共課）課程委員會審查通過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5358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1615</Words>
  <Application>Microsoft Office PowerPoint</Application>
  <PresentationFormat>如螢幕大小 (4:3)</PresentationFormat>
  <Paragraphs>435</Paragraphs>
  <Slides>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Company>shu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shu</dc:creator>
  <cp:lastModifiedBy>shu</cp:lastModifiedBy>
  <cp:revision>196</cp:revision>
  <cp:lastPrinted>2016-11-10T05:40:47Z</cp:lastPrinted>
  <dcterms:created xsi:type="dcterms:W3CDTF">2013-08-07T07:21:31Z</dcterms:created>
  <dcterms:modified xsi:type="dcterms:W3CDTF">2019-12-17T05:47:23Z</dcterms:modified>
</cp:coreProperties>
</file>