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94727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98" autoAdjust="0"/>
  </p:normalViewPr>
  <p:slideViewPr>
    <p:cSldViewPr>
      <p:cViewPr>
        <p:scale>
          <a:sx n="110" d="100"/>
          <a:sy n="110" d="100"/>
        </p:scale>
        <p:origin x="-4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3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7363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04A909D6-0E9E-4014-B599-E18CA2FA6975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1" y="4724957"/>
            <a:ext cx="5486400" cy="447627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3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4" y="9448186"/>
            <a:ext cx="2971800" cy="497363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576D5577-3152-4CA3-98DC-4DB5168B576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4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D5577-3152-4CA3-98DC-4DB5168B576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FF85-85DC-459D-8DC8-D3098B0556B7}" type="datetimeFigureOut">
              <a:rPr lang="zh-TW" altLang="en-US" smtClean="0"/>
              <a:pPr/>
              <a:t>2021/5/4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B50E7-06B0-43D9-9076-9A1FBAAEC9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781976"/>
              </p:ext>
            </p:extLst>
          </p:nvPr>
        </p:nvGraphicFramePr>
        <p:xfrm>
          <a:off x="611560" y="1340768"/>
          <a:ext cx="3599999" cy="4425745"/>
        </p:xfrm>
        <a:graphic>
          <a:graphicData uri="http://schemas.openxmlformats.org/drawingml/2006/table">
            <a:tbl>
              <a:tblPr/>
              <a:tblGrid>
                <a:gridCol w="666319"/>
                <a:gridCol w="666319"/>
                <a:gridCol w="1075001"/>
                <a:gridCol w="315624"/>
                <a:gridCol w="315624"/>
                <a:gridCol w="280556"/>
                <a:gridCol w="280556"/>
              </a:tblGrid>
              <a:tr h="576064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第一學年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107</a:t>
                      </a:r>
                      <a:r>
                        <a:rPr lang="zh-TW" altLang="en-US" sz="1000" b="1" kern="100" dirty="0" smtClean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 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）</a:t>
                      </a:r>
                      <a:endParaRPr lang="en-US" altLang="zh-TW" sz="1000" b="1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</a:pP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學期總學分最低需修習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16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學分 、最高可修習至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25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學分</a:t>
                      </a:r>
                      <a:endParaRPr lang="en-US" altLang="zh-TW" sz="10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項目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學科簡碼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科目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學期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授課時數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學分數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row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校訂必修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latin typeface="+mj-lt"/>
                          <a:ea typeface="+mj-ea"/>
                          <a:cs typeface="Times New Roman"/>
                        </a:rPr>
                        <a:t>CHI104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國文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領域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LANG107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0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大一外文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英文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INF122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8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r>
                        <a:rPr lang="zh-TW" altLang="en-US" sz="8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運算思維與程式設計</a:t>
                      </a:r>
                      <a:endParaRPr lang="zh-TW" altLang="zh-TW" sz="800" kern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u="none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Arial Unicode MS"/>
                        </a:rPr>
                        <a:t>2</a:t>
                      </a:r>
                      <a:endParaRPr lang="en-US" sz="1000" b="0" u="none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n-lt"/>
                          <a:ea typeface="新細明體"/>
                          <a:cs typeface="Times New Roman"/>
                        </a:rPr>
                        <a:t>LAW124</a:t>
                      </a:r>
                      <a:endParaRPr lang="zh-TW" sz="1100" kern="100" dirty="0"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Arial"/>
                          <a:ea typeface="+mn-ea"/>
                          <a:cs typeface="Times New Roman"/>
                        </a:rPr>
                        <a:t>法律與生活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u="none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Arial Unicode MS"/>
                        </a:rPr>
                        <a:t>2</a:t>
                      </a:r>
                      <a:endParaRPr lang="en-US" sz="1000" b="0" u="none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00" dirty="0" smtClean="0">
                          <a:latin typeface="+mj-lt"/>
                          <a:ea typeface="Adobe Gothic Std B" pitchFamily="34" charset="-128"/>
                          <a:cs typeface="Times New Roman"/>
                        </a:rPr>
                        <a:t>GENS901</a:t>
                      </a:r>
                      <a:endParaRPr lang="zh-TW" altLang="zh-TW" sz="1100" kern="100" dirty="0" smtClean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名著選讀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 Unicode MS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SPE101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體育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一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0</a:t>
                      </a: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row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系訂必修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JALL102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0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日語聽講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實習</a:t>
                      </a:r>
                      <a:r>
                        <a:rPr lang="en-US" alt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I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JALL106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日語會話</a:t>
                      </a:r>
                      <a:r>
                        <a:rPr lang="en-US" sz="1000" b="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I</a:t>
                      </a:r>
                      <a:endParaRPr lang="zh-TW" sz="1000" b="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b="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6</a:t>
                      </a:r>
                      <a:endParaRPr lang="zh-TW" sz="1000" b="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b="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b="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JALL109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初級日語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8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JALL118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日語發音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全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latin typeface="+mj-lt"/>
                          <a:ea typeface="+mj-ea"/>
                          <a:cs typeface="Times New Roman"/>
                        </a:rPr>
                        <a:t>JALL112</a:t>
                      </a:r>
                      <a:endParaRPr lang="zh-TW" sz="1100" kern="100" dirty="0"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日本文化</a:t>
                      </a:r>
                      <a:r>
                        <a:rPr lang="en-US" altLang="zh-TW" sz="1000" kern="100" dirty="0" smtClean="0">
                          <a:latin typeface="+mj-ea"/>
                          <a:ea typeface="+mj-ea"/>
                          <a:cs typeface="Times New Roman"/>
                        </a:rPr>
                        <a:t>I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marL="93726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                         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必修總計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18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18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361">
                <a:tc gridSpan="7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系訂選修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dirty="0" smtClean="0"/>
                        <a:t>JALL116 </a:t>
                      </a:r>
                      <a:endParaRPr lang="en-US" sz="1100" kern="100" dirty="0">
                        <a:solidFill>
                          <a:srgbClr val="000000"/>
                        </a:solidFill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日本旅遊地理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Times New Roman"/>
                        </a:rPr>
                        <a:t>JALL120</a:t>
                      </a:r>
                      <a:endParaRPr lang="en-US" sz="1100" kern="100" dirty="0">
                        <a:solidFill>
                          <a:srgbClr val="000000"/>
                        </a:solidFill>
                        <a:latin typeface="+mj-lt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latin typeface="+mj-ea"/>
                          <a:ea typeface="+mj-ea"/>
                          <a:cs typeface="Times New Roman"/>
                        </a:rPr>
                        <a:t>日</a:t>
                      </a:r>
                      <a:r>
                        <a:rPr lang="zh-TW" altLang="en-US" sz="1000" kern="100" dirty="0" smtClean="0">
                          <a:latin typeface="+mj-ea"/>
                          <a:ea typeface="+mj-ea"/>
                          <a:cs typeface="Times New Roman"/>
                        </a:rPr>
                        <a:t>文編輯實務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每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                             </a:t>
                      </a:r>
                      <a:r>
                        <a:rPr lang="zh-TW" altLang="en-US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                     </a:t>
                      </a:r>
                      <a:r>
                        <a:rPr lang="zh-TW" sz="1000" kern="1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選修</a:t>
                      </a:r>
                      <a:r>
                        <a:rPr lang="zh-TW" sz="1000" kern="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  <a:cs typeface="Times New Roman"/>
                        </a:rPr>
                        <a:t>總計</a:t>
                      </a: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rgbClr val="000000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9409"/>
            <a:ext cx="9144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日本語文學系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日間學制學士班</a:t>
            </a:r>
            <a:r>
              <a:rPr kumimoji="1" lang="zh-TW" altLang="en-US" sz="1600" b="1" i="0" u="none" strike="noStrike" cap="none" normalizeH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en-US" altLang="zh-TW" sz="1600" b="1" i="0" u="none" strike="noStrike" cap="none" normalizeH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ea typeface="標楷體" pitchFamily="65" charset="-120"/>
                <a:cs typeface="Times New Roman" pitchFamily="18" charset="0"/>
              </a:rPr>
              <a:t>107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indent="406400" algn="r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1" lang="en-US" altLang="zh-TW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109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11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</a:t>
            </a:r>
            <a:r>
              <a:rPr kumimoji="1" lang="en-US" altLang="zh-TW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5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日</a:t>
            </a: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系所（中心）課程委員會審查通過</a:t>
            </a:r>
            <a:endParaRPr kumimoji="1" lang="zh-TW" altLang="en-US" sz="800" dirty="0">
              <a:latin typeface="Arial" pitchFamily="34" charset="0"/>
              <a:ea typeface="新細明體" pitchFamily="18" charset="-120"/>
            </a:endParaRPr>
          </a:p>
          <a:p>
            <a:pPr lvl="0" indent="4064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    月   日  院（共課）課程委員會審查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通過</a:t>
            </a:r>
            <a:endParaRPr kumimoji="1" lang="zh-TW" altLang="en-US" dirty="0">
              <a:latin typeface="Arial" pitchFamily="34" charset="0"/>
              <a:ea typeface="新細明體" pitchFamily="18" charset="-12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780478"/>
              </p:ext>
            </p:extLst>
          </p:nvPr>
        </p:nvGraphicFramePr>
        <p:xfrm>
          <a:off x="5004048" y="1268760"/>
          <a:ext cx="3599999" cy="4773164"/>
        </p:xfrm>
        <a:graphic>
          <a:graphicData uri="http://schemas.openxmlformats.org/drawingml/2006/table">
            <a:tbl>
              <a:tblPr/>
              <a:tblGrid>
                <a:gridCol w="667116"/>
                <a:gridCol w="667116"/>
                <a:gridCol w="1076286"/>
                <a:gridCol w="316002"/>
                <a:gridCol w="316002"/>
                <a:gridCol w="280891"/>
                <a:gridCol w="276586"/>
              </a:tblGrid>
              <a:tr h="576064">
                <a:tc grid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第二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108</a:t>
                      </a:r>
                      <a:r>
                        <a:rPr lang="zh-TW" altLang="en-US" sz="1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學期總學分最低需修習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16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學分 、最高可修習至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25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學分</a:t>
                      </a:r>
                      <a:endParaRPr lang="en-US" altLang="zh-TW" sz="10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項目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學科簡碼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科目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學期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授課時數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學分數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rowSpan="3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校訂必修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SPE201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興趣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體育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0</a:t>
                      </a: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0</a:t>
                      </a: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ENG250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/>
                        </a:rPr>
                        <a:t>大二英文</a:t>
                      </a:r>
                      <a:endParaRPr lang="zh-TW" sz="10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strike="noStrike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上</a:t>
                      </a:r>
                      <a:endParaRPr lang="zh-TW" sz="1000" strike="noStrike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strike="noStrike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strike="noStrike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Arial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row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系訂必修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JALL201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0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日語聽講實習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II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JALL206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日語會話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II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6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3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JALL226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初階日語習作與演說</a:t>
                      </a:r>
                      <a:endParaRPr lang="zh-TW" sz="8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JALL209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中級日語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8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JALL225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日語語法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 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    </a:t>
                      </a: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必修總計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12</a:t>
                      </a:r>
                      <a:endParaRPr lang="zh-TW" sz="1000" b="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rowSpan="7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系訂選修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JALL221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日本短期研修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JALL230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日語配音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JALL219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8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日本電影、音樂文化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2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JALL214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觀光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JALL216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日本文化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II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JALL217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JALL229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動漫日語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  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     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選修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10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13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299503"/>
              </p:ext>
            </p:extLst>
          </p:nvPr>
        </p:nvGraphicFramePr>
        <p:xfrm>
          <a:off x="755576" y="1268760"/>
          <a:ext cx="3600000" cy="4833753"/>
        </p:xfrm>
        <a:graphic>
          <a:graphicData uri="http://schemas.openxmlformats.org/drawingml/2006/table">
            <a:tbl>
              <a:tblPr/>
              <a:tblGrid>
                <a:gridCol w="717748"/>
                <a:gridCol w="649540"/>
                <a:gridCol w="1046482"/>
                <a:gridCol w="306728"/>
                <a:gridCol w="306728"/>
                <a:gridCol w="298523"/>
                <a:gridCol w="274251"/>
              </a:tblGrid>
              <a:tr h="576064">
                <a:tc gridSpan="7"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第三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109</a:t>
                      </a:r>
                      <a:r>
                        <a:rPr lang="zh-TW" altLang="en-US" sz="1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72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學期總學分最低需修習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16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學分 、最高可修習至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25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學分</a:t>
                      </a:r>
                      <a:endParaRPr lang="en-US" altLang="zh-TW" sz="10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80873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項目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學科簡碼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科目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學期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授課時數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2502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0" kern="10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校訂必修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strike="noStrike" kern="100" dirty="0" smtClean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JCOM103</a:t>
                      </a:r>
                      <a:endParaRPr lang="zh-TW" sz="1000" b="0" strike="noStrike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strike="noStrike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全媒體識讀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b="0" strike="noStrike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b="0" strike="noStrike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strike="noStrike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b="0" strike="noStrike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b="0" strike="noStrike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strike="noStrike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b="0" strike="noStrike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row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系訂必修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JALL301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日語會話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III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JALL328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8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進階日語習作與演說</a:t>
                      </a:r>
                      <a:endParaRPr lang="zh-TW" sz="8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JALL310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高級日語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JALL323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日語翻譯</a:t>
                      </a: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I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JALL305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日本現代文學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全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solidFill>
                            <a:schemeClr val="tx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en-US" sz="1000" b="0" kern="100" dirty="0" smtClean="0">
                          <a:solidFill>
                            <a:schemeClr val="tx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</a:t>
                      </a:r>
                      <a:r>
                        <a:rPr lang="zh-TW" sz="1000" b="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必修</a:t>
                      </a:r>
                      <a:r>
                        <a:rPr lang="zh-TW" sz="1000" b="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1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0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SimHei" pitchFamily="2" charset="-122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1</a:t>
                      </a: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SimHei" pitchFamily="2" charset="-122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SimHei" pitchFamily="2" charset="-122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9796">
                <a:tc gridSpan="7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b="0" kern="100" dirty="0">
                        <a:solidFill>
                          <a:schemeClr val="tx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16000">
                <a:tc rowSpan="9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b="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系訂</a:t>
                      </a:r>
                      <a:r>
                        <a:rPr lang="zh-TW" sz="1000" b="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選修</a:t>
                      </a:r>
                      <a:endParaRPr lang="en-US" altLang="zh-TW" sz="1000" b="0" kern="100" dirty="0" smtClean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b="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(A)</a:t>
                      </a: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altLang="zh-TW" sz="1000" b="0" kern="100" dirty="0" smtClean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zh-TW" altLang="en-US" sz="10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三年級</a:t>
                      </a:r>
                      <a:r>
                        <a:rPr lang="en-US" altLang="zh-TW" sz="10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(A)(</a:t>
                      </a:r>
                      <a:r>
                        <a:rPr lang="zh-TW" altLang="en-US" sz="10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本系課號</a:t>
                      </a:r>
                      <a:r>
                        <a:rPr lang="en-US" altLang="zh-TW" sz="10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zh-TW" altLang="en-US" sz="10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開頭</a:t>
                      </a:r>
                      <a:r>
                        <a:rPr lang="en-US" altLang="zh-TW" sz="10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0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系訂選修至少需修習</a:t>
                      </a:r>
                      <a:r>
                        <a:rPr lang="en-US" altLang="zh-TW" sz="10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000" b="0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學分</a:t>
                      </a:r>
                      <a:endParaRPr lang="en-US" altLang="zh-TW" sz="1000" b="0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JALL317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日本文學史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JALL327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導遊日語與實務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JALL331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日語職場演習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JALL315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日劇讀解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rgbClr val="FF0000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媒體日語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Arial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JALL318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貿易日語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全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4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/>
                        </a:rPr>
                        <a:t>JALL326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日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語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語言學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Times New Roman"/>
                        </a:rPr>
                        <a:t>概論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JALL333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日語教育學概論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  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 vMerge="1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</a:t>
                      </a: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332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財經日文選讀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  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00">
                <a:tc gridSpan="5"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                選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修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12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12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102927"/>
              </p:ext>
            </p:extLst>
          </p:nvPr>
        </p:nvGraphicFramePr>
        <p:xfrm>
          <a:off x="5004048" y="1257842"/>
          <a:ext cx="3599999" cy="5177540"/>
        </p:xfrm>
        <a:graphic>
          <a:graphicData uri="http://schemas.openxmlformats.org/drawingml/2006/table">
            <a:tbl>
              <a:tblPr/>
              <a:tblGrid>
                <a:gridCol w="726125"/>
                <a:gridCol w="82037"/>
                <a:gridCol w="661224"/>
                <a:gridCol w="963085"/>
                <a:gridCol w="308198"/>
                <a:gridCol w="308198"/>
                <a:gridCol w="275566"/>
                <a:gridCol w="275566"/>
              </a:tblGrid>
              <a:tr h="576060">
                <a:tc grid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第四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學年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（</a:t>
                      </a:r>
                      <a:r>
                        <a:rPr lang="en-US" altLang="zh-TW" sz="1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110</a:t>
                      </a:r>
                      <a:r>
                        <a:rPr lang="zh-TW" altLang="en-US" sz="1000" b="1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學年</a:t>
                      </a:r>
                      <a:r>
                        <a:rPr lang="zh-TW" sz="1000" b="1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度</a:t>
                      </a:r>
                      <a:r>
                        <a:rPr lang="zh-TW" sz="1000" b="1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）</a:t>
                      </a:r>
                      <a:endParaRPr lang="en-US" altLang="zh-TW" sz="1000" b="1" kern="100" dirty="0" smtClean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學期總學分最低需修習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8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學分 、最高可修習至</a:t>
                      </a:r>
                      <a:r>
                        <a:rPr lang="en-US" altLang="zh-TW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25</a:t>
                      </a:r>
                      <a:r>
                        <a:rPr lang="zh-TW" altLang="en-US" sz="1000" kern="120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學分</a:t>
                      </a:r>
                      <a:endParaRPr lang="en-US" altLang="zh-TW" sz="1000" kern="1200" dirty="0" smtClean="0">
                        <a:solidFill>
                          <a:schemeClr val="tx1"/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144016"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項目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學科簡碼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科目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學期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授課時數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學分數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7787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上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  <a:cs typeface="Times New Roman"/>
                        </a:rPr>
                        <a:t>下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系訂必修</a:t>
                      </a:r>
                      <a:endParaRPr lang="en-US" altLang="zh-TW" sz="1000" b="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(</a:t>
                      </a:r>
                      <a:r>
                        <a:rPr lang="zh-TW" altLang="en-US" sz="1000" b="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三選一</a:t>
                      </a:r>
                      <a:r>
                        <a:rPr lang="en-US" altLang="zh-TW" sz="1000" b="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)</a:t>
                      </a:r>
                      <a:endParaRPr lang="zh-TW" altLang="zh-TW" sz="1000" b="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JALL495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畢業專題與實習─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展演組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991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kern="100" dirty="0" smtClean="0"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JALL496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畢業專題與實習─實習組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99126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kern="100" dirty="0" smtClean="0"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JALL497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畢業專題與實習─論文及技術報告組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n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n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25884">
                <a:tc grid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b="0" kern="100" dirty="0">
                          <a:solidFill>
                            <a:schemeClr val="tx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                                  </a:t>
                      </a:r>
                      <a:r>
                        <a:rPr lang="zh-TW" altLang="en-US" sz="1000" b="0" kern="100" dirty="0" smtClean="0">
                          <a:solidFill>
                            <a:schemeClr val="tx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</a:t>
                      </a:r>
                      <a:r>
                        <a:rPr lang="en-US" sz="1000" b="0" kern="100" dirty="0" smtClean="0">
                          <a:solidFill>
                            <a:schemeClr val="tx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zh-TW" sz="1000" b="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必修總計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0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532">
                <a:tc gridSpan="8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b="0" kern="100" dirty="0" smtClean="0">
                        <a:solidFill>
                          <a:schemeClr val="tx1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新細明體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777">
                <a:tc rowSpan="8"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000" b="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系訂選修</a:t>
                      </a:r>
                      <a:endParaRPr lang="en-US" altLang="zh-TW" sz="1000" b="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(B)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四年級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(B)(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本系課號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4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開頭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系訂選修至少需選修</a:t>
                      </a:r>
                      <a:r>
                        <a:rPr lang="en-US" altLang="zh-TW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6</a:t>
                      </a:r>
                      <a:r>
                        <a:rPr lang="zh-TW" altLang="en-US" sz="10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學分。</a:t>
                      </a:r>
                      <a:endParaRPr lang="en-US" altLang="zh-TW" sz="1000" b="0" dirty="0" smtClean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  <a:cs typeface="Times New Roman"/>
                        </a:rPr>
                        <a:t>JALL4A2</a:t>
                      </a:r>
                      <a:endParaRPr lang="zh-TW" sz="12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新細明體 (本文)"/>
                          <a:ea typeface="新細明體"/>
                          <a:cs typeface="Times New Roman"/>
                        </a:rPr>
                        <a:t>日語逐步口譯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新細明體 (本文)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上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45777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/>
                          <a:cs typeface="Times New Roman"/>
                        </a:rPr>
                        <a:t>JALL4A3</a:t>
                      </a:r>
                      <a:endParaRPr lang="zh-TW" sz="1200" kern="100" dirty="0">
                        <a:effectLst/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新細明體 (本文)"/>
                          <a:ea typeface="+mn-ea"/>
                          <a:cs typeface="Times New Roman"/>
                        </a:rPr>
                        <a:t>日語同步口譯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新細明體 (本文)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45777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JALL498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新細明體 (本文)"/>
                          <a:ea typeface="+mn-ea"/>
                          <a:cs typeface="Times New Roman"/>
                        </a:rPr>
                        <a:t>日語觀光田野調查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新細明體 (本文)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245777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JALL490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*高階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日語句型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下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45777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JALL418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中日翻譯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245777">
                <a:tc gridSpan="2" v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新細明體"/>
                          <a:cs typeface="Times New Roman"/>
                        </a:rPr>
                        <a:t>JALL492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商務溝通日語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45777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JALL423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職場日語</a:t>
                      </a: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US" sz="1000" kern="100" dirty="0">
                        <a:solidFill>
                          <a:srgbClr val="000000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</a:tr>
              <a:tr h="245777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100" kern="1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/>
                        </a:rPr>
                        <a:t>JALL491</a:t>
                      </a:r>
                      <a:endParaRPr lang="zh-TW" sz="1100" kern="1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2000" marR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Times New Roman"/>
                        </a:rPr>
                        <a:t>商務日文習作</a:t>
                      </a:r>
                      <a:endParaRPr lang="zh-TW" altLang="zh-TW" sz="1000" kern="100" dirty="0" smtClean="0">
                        <a:solidFill>
                          <a:schemeClr val="tx1"/>
                        </a:solidFill>
                        <a:latin typeface="Arial"/>
                        <a:ea typeface="+mn-ea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每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Arial"/>
                        <a:ea typeface="新細明體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2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zh-TW" sz="1000" kern="100" dirty="0"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1147">
                <a:tc gridSpan="6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                                   </a:t>
                      </a:r>
                      <a:r>
                        <a:rPr lang="zh-TW" altLang="en-US" sz="1000" kern="100" dirty="0" smtClean="0">
                          <a:solidFill>
                            <a:schemeClr val="tx1"/>
                          </a:solidFill>
                          <a:latin typeface="新細明體"/>
                          <a:ea typeface="新細明體"/>
                          <a:cs typeface="Times New Roman"/>
                        </a:rPr>
                        <a:t>        </a:t>
                      </a:r>
                      <a:r>
                        <a:rPr lang="zh-TW" sz="1000" kern="100" dirty="0" smtClean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選修</a:t>
                      </a:r>
                      <a:r>
                        <a:rPr lang="zh-TW" sz="1000" kern="100" dirty="0">
                          <a:solidFill>
                            <a:schemeClr val="tx1"/>
                          </a:solidFill>
                          <a:latin typeface="Arial"/>
                          <a:ea typeface="新細明體"/>
                          <a:cs typeface="Times New Roman"/>
                        </a:rPr>
                        <a:t>總計</a:t>
                      </a:r>
                    </a:p>
                  </a:txBody>
                  <a:tcPr marL="17780" marR="177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10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000" kern="100" dirty="0" smtClean="0">
                          <a:solidFill>
                            <a:schemeClr val="tx1"/>
                          </a:solidFill>
                          <a:latin typeface="+mj-lt"/>
                          <a:ea typeface="SimHei" pitchFamily="2" charset="-122"/>
                          <a:cs typeface="Times New Roman"/>
                        </a:rPr>
                        <a:t>13</a:t>
                      </a:r>
                      <a:endParaRPr lang="zh-TW" sz="1000" kern="100" dirty="0">
                        <a:solidFill>
                          <a:schemeClr val="tx1"/>
                        </a:solidFill>
                        <a:latin typeface="+mj-lt"/>
                        <a:ea typeface="SimHei" pitchFamily="2" charset="-122"/>
                        <a:cs typeface="Times New Roman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7199784" y="244887"/>
            <a:ext cx="1944216" cy="6480720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/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/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>
              <a:lnSpc>
                <a:spcPts val="900"/>
              </a:lnSpc>
            </a:pPr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>
              <a:lnSpc>
                <a:spcPts val="900"/>
              </a:lnSpc>
            </a:pPr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  <a:p>
            <a:pPr algn="just">
              <a:lnSpc>
                <a:spcPts val="900"/>
              </a:lnSpc>
            </a:pPr>
            <a:endParaRPr lang="en-US" altLang="zh-TW" sz="800" dirty="0" smtClean="0">
              <a:solidFill>
                <a:schemeClr val="tx1"/>
              </a:solidFill>
              <a:latin typeface="世新大學標楷體" pitchFamily="65" charset="-120"/>
              <a:ea typeface="世新大學標楷體" pitchFamily="65" charset="-12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0" y="129409"/>
            <a:ext cx="9143999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日本語文學系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日間學制學士班</a:t>
            </a:r>
            <a:r>
              <a:rPr kumimoji="1" lang="zh-TW" altLang="en-US" sz="1600" b="1" i="0" u="none" strike="noStrike" cap="none" normalizeH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en-US" altLang="zh-TW" sz="1600" b="1" i="0" u="none" strike="noStrike" cap="none" normalizeH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ea typeface="標楷體" pitchFamily="65" charset="-120"/>
                <a:cs typeface="Times New Roman" pitchFamily="18" charset="0"/>
              </a:rPr>
              <a:t>107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indent="406400" algn="r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109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</a:t>
            </a:r>
            <a:r>
              <a:rPr kumimoji="1" lang="en-US" altLang="zh-TW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11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</a:t>
            </a:r>
            <a:r>
              <a:rPr kumimoji="1" lang="en-US" altLang="zh-TW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5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日</a:t>
            </a: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系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所（</a:t>
            </a: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中心）課程委員會審查通過</a:t>
            </a:r>
            <a:endParaRPr kumimoji="1" lang="zh-TW" altLang="en-US" sz="800" dirty="0">
              <a:latin typeface="Arial" pitchFamily="34" charset="0"/>
              <a:ea typeface="新細明體" pitchFamily="18" charset="-120"/>
            </a:endParaRPr>
          </a:p>
          <a:p>
            <a:pPr lvl="0" indent="4064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   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  </a:t>
            </a: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   日  院（共課）課程委員會審查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通過</a:t>
            </a:r>
            <a:endParaRPr kumimoji="1" lang="zh-TW" altLang="en-US" dirty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227042"/>
              </p:ext>
            </p:extLst>
          </p:nvPr>
        </p:nvGraphicFramePr>
        <p:xfrm>
          <a:off x="0" y="476672"/>
          <a:ext cx="9143998" cy="6442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8"/>
              </a:tblGrid>
              <a:tr h="121165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900" b="1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一、畢業學分數規定：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just">
                        <a:lnSpc>
                          <a:spcPts val="900"/>
                        </a:lnSpc>
                      </a:pP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本系畢業總學分數最低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128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學分，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其中包含：</a:t>
                      </a:r>
                      <a:endParaRPr lang="zh-TW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校訂必修：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18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通識課程：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系訂必修：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68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至少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</a:t>
                      </a:r>
                      <a:r>
                        <a:rPr lang="zh-TW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含跨領域至多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10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學分，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跨系領域係指：輔系、雙主修多修習或放棄之學分；華文學程多修</a:t>
                      </a:r>
                      <a:r>
                        <a:rPr lang="zh-TW" alt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習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或放棄之學分；本校開設之學程學分；修習他系之必修或選修；校選修語言課程；但修習以上跨領域課程學分若與日本語文相關時，則不予採計。此外，其他選修如通識、體育、軍訓學分皆不予採計。</a:t>
                      </a:r>
                      <a:r>
                        <a:rPr lang="en-US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)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人院開設之「人文社會特色講堂」院選修課程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學分可納入跨系領域學分。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人院開設之「職場實習」院選修課程</a:t>
                      </a:r>
                      <a:r>
                        <a:rPr lang="en-US" altLang="zh-TW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學分可納入跨系領域學分。</a:t>
                      </a:r>
                      <a:endParaRPr lang="zh-TW" altLang="en-US" sz="900" b="0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48391">
                <a:tc>
                  <a:txBody>
                    <a:bodyPr/>
                    <a:lstStyle/>
                    <a:p>
                      <a:pPr algn="just">
                        <a:lnSpc>
                          <a:spcPts val="900"/>
                        </a:lnSpc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二</a:t>
                      </a:r>
                      <a:r>
                        <a:rPr lang="en-US" altLang="zh-TW" sz="9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.</a:t>
                      </a: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通識畢業條件說明：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通識課程一至四年級修習，至少修習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學分。其中計分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史哲學科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社會科學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自然科學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「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文學藝術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」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四大類，每一類至少必須修習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學分，方得畢業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indent="-228600" algn="just"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本系學生不得修習通識課程如「日本社會文化」、「日本現代女性文學」、「日本文化史」等與本系課程相關通識作為通識學分。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24784">
                <a:tc>
                  <a:txBody>
                    <a:bodyPr/>
                    <a:lstStyle/>
                    <a:p>
                      <a:pPr marL="228600" lvl="0" indent="-228600" algn="just">
                        <a:lnSpc>
                          <a:spcPts val="900"/>
                        </a:lnSpc>
                        <a:buFont typeface="+mj-ea"/>
                        <a:buAutoNum type="ea1ChtPeriod" startAt="3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系組畢業條件或其他條件說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系選修相關規定：</a:t>
                      </a: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系選僅開放下修一個年級。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轉學、系生除外，請洽系辦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三年級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本系課號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開頭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系訂選修至少需修習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12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學分；四年級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本系課號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開頭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系訂選修至少需選修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 startAt="2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學期別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每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原則上、下學期皆開課，若有特殊原因僅則開一學期。已修畢一學期課程同學不得再重複選修該課程，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否則成績及學分皆不採計。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3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系畢業門檻規定：學生須於畢業前取得日語能力測驗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(JLPT)N1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級，如未通過則須完成補救措施如下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: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取得其一證照並完成下列其一條件：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證照：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(1)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日語能力檢定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(JLPT)N2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(2)BJT J3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以上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(3)J.TEST C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級以上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(4)FLPT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筆試成績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195~239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條件：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(1)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交換留學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(2)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擔任導遊義工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8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次以上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(3)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大三擔任系學會活動總召並完成活動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(4)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通過國家考試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如：導遊證照、領隊證照等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(5)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修畢輔系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/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雙主修課程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(6)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在校期間參加全國性競賽獲獎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次以上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校內競賽獲獎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2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次可抵全國性競賽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1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次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)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(7)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通過並執行完畢科技部大專學生研究計畫</a:t>
                      </a:r>
                    </a:p>
                    <a:p>
                      <a:pPr marL="252000" lvl="0" algn="just">
                        <a:lnSpc>
                          <a:spcPts val="900"/>
                        </a:lnSpc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**若以上皆未達成，則須修畢大四「高階日語句型」課程，且以本課程作為通過系畢業門檻規定者，其學分不得採計為系選修學分。若大四上尚未通過任一畢業門檻，強制匯入該課程。</a:t>
                      </a: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依據世新大學學則第五條暨選課辦法第三條：持修業年限少於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國內高級中等學校之海外中五學制畢業生，以同等學力資格入學本校學士班，於原學分總數外，需增修至少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12</a:t>
                      </a:r>
                      <a:r>
                        <a:rPr lang="zh-TW" altLang="zh-TW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個畢業學分。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AutoNum type="arabicPeriod" startAt="4"/>
                      </a:pPr>
                      <a:r>
                        <a:rPr lang="zh-TW" altLang="en-US" sz="900" b="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外文日文、進階日文課程為開設給外系選修課程，本系生不得選修。</a:t>
                      </a:r>
                      <a:endParaRPr lang="en-US" altLang="zh-TW" sz="900" b="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2206">
                <a:tc>
                  <a:txBody>
                    <a:bodyPr/>
                    <a:lstStyle/>
                    <a:p>
                      <a:pPr marL="228600" indent="-228600" algn="just">
                        <a:lnSpc>
                          <a:spcPts val="900"/>
                        </a:lnSpc>
                        <a:buFont typeface="+mj-ea"/>
                        <a:buAutoNum type="ea1Cht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校訂畢業條件說明：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indent="-228600" algn="just">
                        <a:lnSpc>
                          <a:spcPts val="900"/>
                        </a:lnSpc>
                        <a:buFont typeface="+mj-lt"/>
                        <a:buAutoNum type="arabicPeriod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英語能力：</a:t>
                      </a:r>
                      <a:endParaRPr lang="zh-TW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marR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修畢「</a:t>
                      </a:r>
                      <a:r>
                        <a:rPr lang="en-US" altLang="zh-TW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0</a:t>
                      </a:r>
                      <a:r>
                        <a:rPr lang="zh-TW" altLang="en-US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大一外文</a:t>
                      </a:r>
                      <a:r>
                        <a:rPr lang="zh-TW" altLang="zh-TW" sz="900" kern="1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/>
                        </a:rPr>
                        <a:t>英文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」及大二「大二英文」。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須通過相當於全民英檢中級初試及格，或學校舉辦之模擬全民英檢中級初試能力會考。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未取得通過證明者，但已參加校內英語檢定補考三次以上者，可申請修習「核心英語」課程。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中文能力：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修畢大一「國文」</a:t>
                      </a:r>
                      <a:r>
                        <a:rPr lang="zh-TW" altLang="zh-TW" sz="900" b="0" kern="12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。</a:t>
                      </a:r>
                      <a:endParaRPr lang="zh-TW" altLang="zh-TW" sz="900" kern="1200" dirty="0" smtClean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3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資訊能力：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修畢「運算思維與程式設計」，並通過該課程之基本資訊能力測驗。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思辨表達能力：</a:t>
                      </a: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修畢「全媒體識讀」。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+mj-lt"/>
                        <a:buAutoNum type="arabicPeriod" startAt="4"/>
                      </a:pPr>
                      <a:r>
                        <a:rPr lang="zh-TW" altLang="en-US" sz="900" b="1" dirty="0" smtClean="0">
                          <a:solidFill>
                            <a:schemeClr val="tx1"/>
                          </a:solidFill>
                          <a:latin typeface="世新大學標楷體" pitchFamily="65" charset="-120"/>
                          <a:ea typeface="世新大學標楷體" pitchFamily="65" charset="-120"/>
                        </a:rPr>
                        <a:t>自我管理能力：</a:t>
                      </a:r>
                      <a:endParaRPr lang="en-US" altLang="zh-TW" sz="900" b="1" dirty="0" smtClean="0">
                        <a:solidFill>
                          <a:schemeClr val="tx1"/>
                        </a:solidFill>
                        <a:latin typeface="世新大學標楷體" pitchFamily="65" charset="-120"/>
                        <a:ea typeface="世新大學標楷體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修畢「法律與數位生活」。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marR="0" lvl="0" indent="-228600" algn="just" defTabSz="914400" rtl="0" eaLnBrk="1" fontAlgn="auto" latinLnBrk="0" hangingPunct="1">
                        <a:lnSpc>
                          <a:spcPts val="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AutoNum type="circleNumWdWhitePlain"/>
                        <a:tabLst/>
                        <a:defRPr/>
                      </a:pPr>
                      <a:r>
                        <a:rPr lang="zh-TW" altLang="en-US" sz="9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修畢體育。</a:t>
                      </a: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228600" lvl="0" indent="-228600" algn="just">
                        <a:lnSpc>
                          <a:spcPts val="900"/>
                        </a:lnSpc>
                        <a:buFont typeface="Wingdings" panose="05000000000000000000" pitchFamily="2" charset="2"/>
                        <a:buAutoNum type="circleNumWdWhitePlain"/>
                      </a:pPr>
                      <a:endParaRPr lang="en-US" altLang="zh-TW" sz="9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29409"/>
            <a:ext cx="9143999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世新大學人文社會學院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日本語文學系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日間學制學士班</a:t>
            </a:r>
            <a:r>
              <a:rPr kumimoji="1" lang="zh-TW" altLang="en-US" sz="1600" b="1" i="0" u="none" strike="noStrike" cap="none" normalizeH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endParaRPr kumimoji="1" lang="en-US" altLang="zh-TW" sz="1600" b="1" i="0" u="none" strike="noStrike" cap="none" normalizeH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0" marR="0" lvl="0" indent="406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effectLst/>
                <a:ea typeface="標楷體" pitchFamily="65" charset="-120"/>
                <a:cs typeface="Times New Roman" pitchFamily="18" charset="0"/>
              </a:rPr>
              <a:t>107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學年度新生適用</a:t>
            </a:r>
            <a:endParaRPr kumimoji="1" lang="en-US" altLang="zh-TW" sz="1600" b="1" i="0" u="none" strike="noStrike" cap="none" normalizeH="0" baseline="0" dirty="0" smtClean="0">
              <a:ln>
                <a:noFill/>
              </a:ln>
              <a:effectLst/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lvl="0" indent="406400" algn="r" eaLnBrk="0" fontAlgn="base" hangingPunct="0">
              <a:spcBef>
                <a:spcPts val="1200"/>
              </a:spcBef>
              <a:spcAft>
                <a:spcPct val="0"/>
              </a:spcAft>
            </a:pP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1" lang="en-US" altLang="zh-TW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109</a:t>
            </a: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</a:t>
            </a:r>
            <a:r>
              <a:rPr kumimoji="1" lang="en-US" altLang="zh-TW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11</a:t>
            </a: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</a:t>
            </a:r>
            <a:r>
              <a:rPr kumimoji="1" lang="en-US" altLang="zh-TW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5</a:t>
            </a: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日系</a:t>
            </a: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所（中心）課程委員會審查通過</a:t>
            </a:r>
            <a:endParaRPr kumimoji="1" lang="zh-TW" altLang="en-US" sz="800" dirty="0">
              <a:latin typeface="Arial" pitchFamily="34" charset="0"/>
              <a:ea typeface="新細明體" pitchFamily="18" charset="-120"/>
            </a:endParaRPr>
          </a:p>
          <a:p>
            <a:pPr lvl="0" indent="40640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年   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   </a:t>
            </a:r>
            <a:r>
              <a:rPr kumimoji="1" lang="zh-TW" altLang="en-US" sz="1000" dirty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月   日  院（共課）課程委員會審查</a:t>
            </a:r>
            <a:r>
              <a:rPr kumimoji="1" lang="zh-TW" altLang="en-US" sz="1000" dirty="0" smtClean="0">
                <a:latin typeface="Calibri" pitchFamily="34" charset="0"/>
                <a:ea typeface="新細明體" pitchFamily="18" charset="-120"/>
                <a:cs typeface="Times New Roman" pitchFamily="18" charset="0"/>
              </a:rPr>
              <a:t>通過</a:t>
            </a:r>
            <a:endParaRPr kumimoji="1" lang="zh-TW" altLang="en-US" dirty="0"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7018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1655</Words>
  <Application>Microsoft Office PowerPoint</Application>
  <PresentationFormat>如螢幕大小 (4:3)</PresentationFormat>
  <Paragraphs>430</Paragraphs>
  <Slides>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Company>shu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shu</dc:creator>
  <cp:lastModifiedBy>shu</cp:lastModifiedBy>
  <cp:revision>232</cp:revision>
  <cp:lastPrinted>2018-10-18T08:48:41Z</cp:lastPrinted>
  <dcterms:created xsi:type="dcterms:W3CDTF">2013-08-07T07:21:31Z</dcterms:created>
  <dcterms:modified xsi:type="dcterms:W3CDTF">2021-05-04T03:17:40Z</dcterms:modified>
</cp:coreProperties>
</file>