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98" autoAdjust="0"/>
  </p:normalViewPr>
  <p:slideViewPr>
    <p:cSldViewPr>
      <p:cViewPr>
        <p:scale>
          <a:sx n="110" d="100"/>
          <a:sy n="110" d="100"/>
        </p:scale>
        <p:origin x="-402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4A909D6-0E9E-4014-B599-E18CA2FA6975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576D5577-3152-4CA3-98DC-4DB5168B57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4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D5577-3152-4CA3-98DC-4DB5168B576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D5577-3152-4CA3-98DC-4DB5168B576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78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FF85-85DC-459D-8DC8-D3098B0556B7}" type="datetimeFigureOut">
              <a:rPr lang="zh-TW" altLang="en-US" smtClean="0"/>
              <a:pPr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911204"/>
              </p:ext>
            </p:extLst>
          </p:nvPr>
        </p:nvGraphicFramePr>
        <p:xfrm>
          <a:off x="323528" y="1196752"/>
          <a:ext cx="3816424" cy="4151425"/>
        </p:xfrm>
        <a:graphic>
          <a:graphicData uri="http://schemas.openxmlformats.org/drawingml/2006/table">
            <a:tbl>
              <a:tblPr/>
              <a:tblGrid>
                <a:gridCol w="610696"/>
                <a:gridCol w="687033"/>
                <a:gridCol w="1280161"/>
                <a:gridCol w="327847"/>
                <a:gridCol w="327847"/>
                <a:gridCol w="291420"/>
                <a:gridCol w="291420"/>
              </a:tblGrid>
              <a:tr h="576064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第一學年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108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）</a:t>
                      </a:r>
                      <a:endParaRPr lang="en-US" altLang="zh-TW" sz="10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學期總學分最低需修習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 、最高可修習至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</a:t>
                      </a:r>
                      <a:endParaRPr lang="en-US" altLang="zh-TW" sz="100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項目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學科簡碼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科目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學期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授課時數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學分數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校訂必修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CHI104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國文</a:t>
                      </a:r>
                      <a:r>
                        <a:rPr lang="zh-TW" altLang="en-US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領域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LANG107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</a:t>
                      </a:r>
                      <a:r>
                        <a:rPr lang="zh-TW" altLang="en-US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大一外文</a:t>
                      </a:r>
                      <a:r>
                        <a:rPr 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英文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INF122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</a:t>
                      </a: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運算思維與程式設計</a:t>
                      </a:r>
                      <a:endParaRPr lang="zh-TW" altLang="zh-TW" sz="90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u="none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 Unicode MS"/>
                        </a:rPr>
                        <a:t>2</a:t>
                      </a:r>
                      <a:endParaRPr lang="en-US" sz="900" b="0" u="none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LAW1A0</a:t>
                      </a:r>
                      <a:endParaRPr lang="zh-TW" sz="900" b="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法律與數位生活</a:t>
                      </a:r>
                      <a:endParaRPr lang="zh-TW" sz="900" b="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b="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u="none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 Unicode MS"/>
                        </a:rPr>
                        <a:t>2</a:t>
                      </a:r>
                      <a:endParaRPr lang="en-US" sz="900" b="0" u="none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SPE101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體育</a:t>
                      </a: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endParaRPr lang="en-US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endParaRPr lang="en-US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系訂必修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JALL102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</a:t>
                      </a: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日語聽講</a:t>
                      </a:r>
                      <a:r>
                        <a:rPr 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實習</a:t>
                      </a:r>
                      <a:r>
                        <a:rPr lang="en-US" alt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JALL106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日語會話</a:t>
                      </a:r>
                      <a:r>
                        <a:rPr lang="en-US" sz="900" b="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</a:t>
                      </a:r>
                      <a:endParaRPr lang="zh-TW" sz="900" b="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  <a:endParaRPr lang="zh-TW" sz="900" b="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6</a:t>
                      </a:r>
                      <a:endParaRPr lang="zh-TW" sz="900" b="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endParaRPr lang="zh-TW" sz="900" b="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endParaRPr lang="zh-TW" sz="900" b="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JALL109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初級日語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8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JALL112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日本文化</a:t>
                      </a: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JALL118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日語發音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必修</a:t>
                      </a: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總計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18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16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61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一年級系選修課程由系直接匯入，退課需以申請方式申請退課</a:t>
                      </a:r>
                      <a:endParaRPr lang="en-US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系訂選修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JALL116 </a:t>
                      </a:r>
                      <a:endParaRPr lang="en-US" sz="900" kern="10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日本旅遊地理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JALL120</a:t>
                      </a:r>
                      <a:endParaRPr lang="en-US" sz="900" kern="10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</a:t>
                      </a:r>
                      <a:r>
                        <a:rPr lang="zh-TW" altLang="en-US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文編輯實務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選修</a:t>
                      </a: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總計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6353"/>
            <a:ext cx="914399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r>
              <a:rPr kumimoji="1" lang="zh-TW" altLang="en-US" sz="1600" b="1" i="0" u="none" strike="noStrike" cap="none" normalizeH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en-US" altLang="zh-TW" sz="1600" b="1" i="0" u="none" strike="noStrike" cap="none" normalizeH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108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109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11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月</a:t>
            </a:r>
            <a:r>
              <a:rPr kumimoji="1"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5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日</a:t>
            </a:r>
            <a:r>
              <a:rPr kumimoji="1"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indent="4064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    月   日  院（共課）課程委員會審查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通過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817661"/>
              </p:ext>
            </p:extLst>
          </p:nvPr>
        </p:nvGraphicFramePr>
        <p:xfrm>
          <a:off x="4355976" y="1196752"/>
          <a:ext cx="4464496" cy="5064764"/>
        </p:xfrm>
        <a:graphic>
          <a:graphicData uri="http://schemas.openxmlformats.org/drawingml/2006/table">
            <a:tbl>
              <a:tblPr/>
              <a:tblGrid>
                <a:gridCol w="576064"/>
                <a:gridCol w="792088"/>
                <a:gridCol w="1872208"/>
                <a:gridCol w="432048"/>
                <a:gridCol w="360040"/>
                <a:gridCol w="216024"/>
                <a:gridCol w="216024"/>
              </a:tblGrid>
              <a:tr h="576064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第二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109</a:t>
                      </a:r>
                      <a:r>
                        <a:rPr lang="zh-TW" altLang="en-US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學期總學分最低需修習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 、最高可修習至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</a:t>
                      </a:r>
                      <a:endParaRPr lang="en-US" altLang="zh-TW" sz="100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項目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學科簡碼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科目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授課時數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學分數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row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校訂必修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SPE201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興趣</a:t>
                      </a:r>
                      <a:r>
                        <a:rPr 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體育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endParaRPr lang="en-US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en-US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ENG250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大二英文</a:t>
                      </a:r>
                      <a:endParaRPr lang="zh-TW" sz="9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strike="noStrike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strike="noStrike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strike="noStrike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strike="noStrike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en-US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系訂必修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JALL201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</a:t>
                      </a: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日語聽講實習</a:t>
                      </a: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II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JALL206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日語會話</a:t>
                      </a: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II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JALL226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初階日語習作與演說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JALL209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中級日語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6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JALL225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日語語法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必修</a:t>
                      </a: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11</a:t>
                      </a:r>
                      <a:endParaRPr lang="zh-TW" sz="900" b="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row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系訂選修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JALL221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日本短期研修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JALL230</a:t>
                      </a:r>
                      <a:endParaRPr lang="zh-TW" altLang="zh-TW" sz="90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日語配音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JALL219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動漫日語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JALL214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日本電影、音樂文化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JALL216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新細明體"/>
                        </a:rPr>
                        <a:t>觀光日語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JALL217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日本</a:t>
                      </a:r>
                      <a:r>
                        <a:rPr lang="zh-TW" sz="9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文化</a:t>
                      </a:r>
                      <a:r>
                        <a:rPr lang="en-US" altLang="zh-TW" sz="9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II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JALL229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日本史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選修</a:t>
                      </a: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10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30863"/>
              </p:ext>
            </p:extLst>
          </p:nvPr>
        </p:nvGraphicFramePr>
        <p:xfrm>
          <a:off x="251522" y="1340768"/>
          <a:ext cx="4522185" cy="5481753"/>
        </p:xfrm>
        <a:graphic>
          <a:graphicData uri="http://schemas.openxmlformats.org/drawingml/2006/table">
            <a:tbl>
              <a:tblPr/>
              <a:tblGrid>
                <a:gridCol w="550735"/>
                <a:gridCol w="741871"/>
                <a:gridCol w="1526356"/>
                <a:gridCol w="577876"/>
                <a:gridCol w="474156"/>
                <a:gridCol w="328004"/>
                <a:gridCol w="323187"/>
              </a:tblGrid>
              <a:tr h="576064">
                <a:tc gridSpan="7"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第三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110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72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學期總學分最低需修習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 、最高可修習至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</a:t>
                      </a:r>
                      <a:endParaRPr lang="en-US" altLang="zh-TW" sz="100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873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項目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學科簡碼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科目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授課</a:t>
                      </a:r>
                      <a:endParaRPr lang="en-US" altLang="zh-TW" sz="80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時</a:t>
                      </a: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學分數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50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校訂必修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b="0" strike="noStrike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JCOM103</a:t>
                      </a:r>
                      <a:endParaRPr lang="zh-TW" sz="800" b="0" strike="noStrike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strike="noStrike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全媒體識讀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b="0" strike="noStrike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800" b="0" strike="noStrike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b="0" strike="noStrike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b="0" strike="noStrike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rowSpan="4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系訂必修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JALL337/338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高級日語會話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)/(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/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2/2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JALL339/340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-12065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進階日文習作與演說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)/(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 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/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2/2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b="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JALL335/336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高級日語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)/(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/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2/2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JALL341/342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日本現代文學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)/(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/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2/2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必修</a:t>
                      </a: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6</a:t>
                      </a:r>
                      <a:endParaRPr lang="zh-TW" sz="8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8</a:t>
                      </a:r>
                      <a:endParaRPr lang="zh-TW" sz="8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796">
                <a:tc gridSpan="7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8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rowSpan="13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b="1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系訂</a:t>
                      </a:r>
                      <a:r>
                        <a:rPr lang="zh-TW" sz="8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選修</a:t>
                      </a:r>
                      <a:endParaRPr lang="en-US" altLang="zh-TW" sz="800" b="1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(A)</a:t>
                      </a:r>
                      <a:endParaRPr lang="en-US" altLang="zh-TW" sz="80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三年級</a:t>
                      </a:r>
                      <a:r>
                        <a:rPr lang="en-US" altLang="zh-TW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(A)(</a:t>
                      </a:r>
                      <a:r>
                        <a:rPr lang="zh-TW" altLang="en-US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本系課號</a:t>
                      </a:r>
                      <a:r>
                        <a:rPr lang="en-US" altLang="zh-TW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開頭</a:t>
                      </a:r>
                      <a:r>
                        <a:rPr lang="en-US" altLang="zh-TW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系訂選修至少需修習</a:t>
                      </a:r>
                      <a:r>
                        <a:rPr lang="en-US" altLang="zh-TW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en-US" sz="800" spc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en-US" altLang="zh-TW" sz="800" spc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JALL317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日本文學史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 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JALL327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導遊日語與實務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JALL331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日語職場演習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 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JALL315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日劇讀解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JALL311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媒體日語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JALL343/344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貿易日語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)/(</a:t>
                      </a: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二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/</a:t>
                      </a: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2/2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JALL345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基礎日中翻譯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JALL346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進階日中翻譯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JALL333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日語教育學概論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下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JALL326</a:t>
                      </a:r>
                      <a:endParaRPr lang="zh-TW" sz="800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日語語言學概論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JALL332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財經日文選讀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下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00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JALL347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-7112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日本商業模式個案</a:t>
                      </a:r>
                      <a:r>
                        <a:rPr lang="zh-TW" sz="8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探討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00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JALL348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日本政治</a:t>
                      </a:r>
                      <a:r>
                        <a:rPr lang="zh-TW" sz="8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外交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選</a:t>
                      </a:r>
                      <a:r>
                        <a:rPr lang="zh-TW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修</a:t>
                      </a: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16</a:t>
                      </a:r>
                      <a:endParaRPr lang="zh-TW" sz="8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8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14</a:t>
                      </a:r>
                      <a:endParaRPr lang="zh-TW" sz="8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06494"/>
              </p:ext>
            </p:extLst>
          </p:nvPr>
        </p:nvGraphicFramePr>
        <p:xfrm>
          <a:off x="4932041" y="1347804"/>
          <a:ext cx="3888430" cy="5102977"/>
        </p:xfrm>
        <a:graphic>
          <a:graphicData uri="http://schemas.openxmlformats.org/drawingml/2006/table">
            <a:tbl>
              <a:tblPr/>
              <a:tblGrid>
                <a:gridCol w="719633"/>
                <a:gridCol w="648518"/>
                <a:gridCol w="1232939"/>
                <a:gridCol w="339826"/>
                <a:gridCol w="339826"/>
                <a:gridCol w="303844"/>
                <a:gridCol w="303844"/>
              </a:tblGrid>
              <a:tr h="57606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第四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111</a:t>
                      </a:r>
                      <a:r>
                        <a:rPr lang="en-US" altLang="zh-TW" sz="1000" b="1" kern="1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學期總學分最低需修習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 、最高可修習至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</a:t>
                      </a:r>
                      <a:endParaRPr lang="en-US" altLang="zh-TW" sz="100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項目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學科簡碼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科目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授課時數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學分數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78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系訂必修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三選一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altLang="zh-TW" sz="900" b="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JALL495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畢業專題與實習─展演組</a:t>
                      </a:r>
                      <a:endParaRPr lang="zh-TW" altLang="zh-TW" sz="90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JALL496</a:t>
                      </a:r>
                      <a:endParaRPr lang="zh-TW" sz="900" b="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畢業專題與實習─實習組</a:t>
                      </a:r>
                      <a:endParaRPr lang="zh-TW" altLang="zh-TW" sz="90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JALL497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畢業專題與實習─論文及技術報告組</a:t>
                      </a:r>
                      <a:endParaRPr lang="zh-TW" altLang="zh-TW" sz="90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25884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必修</a:t>
                      </a: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32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900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7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9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系訂選修</a:t>
                      </a:r>
                      <a:endParaRPr lang="en-US" altLang="zh-TW" sz="900" b="1" kern="1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(B)</a:t>
                      </a: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四年級</a:t>
                      </a:r>
                      <a:r>
                        <a:rPr lang="en-US" altLang="zh-TW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本系課號</a:t>
                      </a:r>
                      <a:r>
                        <a:rPr lang="en-US" altLang="zh-TW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r>
                        <a:rPr lang="zh-TW" altLang="en-US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開頭</a:t>
                      </a:r>
                      <a:r>
                        <a:rPr lang="en-US" altLang="zh-TW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r>
                        <a:rPr lang="zh-TW" altLang="en-US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系訂選修至少需選修</a:t>
                      </a:r>
                      <a:r>
                        <a:rPr lang="en-US" altLang="zh-TW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6</a:t>
                      </a:r>
                      <a:r>
                        <a:rPr lang="zh-TW" altLang="en-US" sz="9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學分。</a:t>
                      </a:r>
                      <a:endParaRPr lang="en-US" altLang="zh-TW" sz="90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JALL4A2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日語逐步口譯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45777">
                <a:tc vMerge="1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JALL4A3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日語同步口譯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457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JALL498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日語觀光田野調查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4577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JALL490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*</a:t>
                      </a: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高階日語句型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下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457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JALL418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中日翻譯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45777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JALL492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商務溝通日語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457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JALL423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職場日語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457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JALL491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商務日文習作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每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9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147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選修</a:t>
                      </a:r>
                      <a:r>
                        <a:rPr lang="zh-TW" sz="900" kern="1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10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</a:t>
                      </a:r>
                      <a:endParaRPr lang="zh-TW" sz="900" kern="1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7199784" y="244887"/>
            <a:ext cx="1944216" cy="64807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/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/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>
              <a:lnSpc>
                <a:spcPts val="900"/>
              </a:lnSpc>
            </a:pPr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>
              <a:lnSpc>
                <a:spcPts val="900"/>
              </a:lnSpc>
            </a:pPr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>
              <a:lnSpc>
                <a:spcPts val="900"/>
              </a:lnSpc>
            </a:pPr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206353"/>
            <a:ext cx="914399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r>
              <a:rPr kumimoji="1" lang="zh-TW" altLang="en-US" sz="1600" b="1" i="0" u="none" strike="noStrike" cap="none" normalizeH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en-US" altLang="zh-TW" sz="1600" b="1" i="0" u="none" strike="noStrike" cap="none" normalizeH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108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109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11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月</a:t>
            </a:r>
            <a:r>
              <a:rPr kumimoji="1"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5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日</a:t>
            </a:r>
            <a:r>
              <a:rPr kumimoji="1"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indent="4064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    月   日  院（共課）課程委員會審查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通過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157609"/>
              </p:ext>
            </p:extLst>
          </p:nvPr>
        </p:nvGraphicFramePr>
        <p:xfrm>
          <a:off x="1" y="476672"/>
          <a:ext cx="9143998" cy="6518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8"/>
              </a:tblGrid>
              <a:tr h="12191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一、畢業學分數規定：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algn="just">
                        <a:lnSpc>
                          <a:spcPts val="900"/>
                        </a:lnSpc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本系畢業總學分數最低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128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其中包含：</a:t>
                      </a:r>
                      <a:endParaRPr lang="zh-TW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校訂必修：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20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通識課程：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12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系訂必修：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60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選修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至少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36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含跨領域至多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學分，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跨系領域係指：輔系、雙主修多修習或放棄之學分；華文學程多修習或放棄之學分；本校開設之學程學分；修習他系之必修或選修；校選修語言課程；但修習以上跨領域課程學分若與日本語文相關時，則不予採計。此外，其他選修如通識、體育、軍訓學分皆不予採計。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本院開設之「人文社會特色講堂」、「職場實習」、「基礎影視製作」、「劇本識讀」，可納入畢業選修學分數。</a:t>
                      </a:r>
                      <a:endParaRPr lang="zh-TW" altLang="en-US" sz="9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algn="just">
                        <a:lnSpc>
                          <a:spcPts val="900"/>
                        </a:lnSpc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二</a:t>
                      </a:r>
                      <a:r>
                        <a:rPr lang="en-US" altLang="zh-TW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.</a:t>
                      </a: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通識畢業條件說明：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通識課程一至四年級修習，至少修習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學分。其中計分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史哲學科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、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社會科學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、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自然科學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及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文學藝術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四大類，每一類至少必須修習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學分，方得畢業。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本系學生不得修習通識課程如「日本社會文化」、「日本現代女性文學」、「日本文化史」等與本系課程相關通識作為通識學分。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3768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ts val="900"/>
                        </a:lnSpc>
                        <a:buFont typeface="+mj-ea"/>
                        <a:buAutoNum type="ea1ChtPeriod" startAt="3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系組畢業條件或其他條件說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系選修相關規定：</a:t>
                      </a: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系選僅開放下修一個年級。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轉學、系生除外，請洽系辦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三年級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本系課號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開頭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系訂選修至少需修習</a:t>
                      </a:r>
                      <a:r>
                        <a:rPr lang="en-US" altLang="zh-TW" sz="9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en-US" sz="9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；四年級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本系課號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開頭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系訂選修至少需選修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 startAt="2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學期別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每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原則上、下學期皆開課，若有特殊原因僅則開一學期。已修畢一學期課程同學不得再重複選修該課程，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否則成績及學分皆不採計。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3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學生須於畢業前取得日語能力測驗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(JLPT)N1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級，如未通過則須完成補救措施如下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:</a:t>
                      </a: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3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取得下列證照之一並完成下列條件之一</a:t>
                      </a:r>
                    </a:p>
                    <a:p>
                      <a:pPr marL="252000" lvl="0" indent="0" algn="just">
                        <a:lnSpc>
                          <a:spcPts val="900"/>
                        </a:lnSpc>
                        <a:buFont typeface="+mj-lt"/>
                        <a:buNone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證照： 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日語能力檢定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(JLPT)N2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BJT J3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以上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J.TEST C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級以上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FLPT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筆試成績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195~239</a:t>
                      </a:r>
                    </a:p>
                    <a:p>
                      <a:pPr marL="252000" lvl="0" indent="0" algn="just">
                        <a:lnSpc>
                          <a:spcPts val="900"/>
                        </a:lnSpc>
                        <a:buFont typeface="+mj-lt"/>
                        <a:buNone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條件： 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交換留學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擔任導遊義工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8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次以上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大三擔任系學會活動總召並完成活動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通過國家考試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如：導遊證照、領隊證照等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修畢輔系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/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雙主修課程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在校期間參加全國性競賽獲獎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次以上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校內競賽獲獎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次可抵全國性競賽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次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</a:p>
                    <a:p>
                      <a:pPr marL="480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通過並執行完畢科技部大專學生研究計畫</a:t>
                      </a:r>
                    </a:p>
                    <a:p>
                      <a:pPr marL="252000" lvl="0" indent="0" algn="just">
                        <a:lnSpc>
                          <a:spcPts val="900"/>
                        </a:lnSpc>
                        <a:buFont typeface="+mj-lt"/>
                        <a:buNone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**若以上皆未達成，則須修畢大四「高階日語句型」課程，且以本課程作為通過系畢業門檻規定者，其學分不得採計為系選修學分。若大四上尚未通過任一畢業門檻，強制匯入該課程。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5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依據世新大學學則第五條暨選課辦法第三條：持修業年限少於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國內高級中等學校之海外中五學制畢業生，以同等學力資格入學本校學士班，於原學分總數外，需增修至少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個畢業學分。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AutoNum type="arabicPeriod" startAt="5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外文日文、進階日文課程為開設給外系選修課程，本系生不得選修。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AutoNum type="arabicPeriod" startAt="5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大四畢業專題與實習課程組別三選一修習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由系辦統一匯入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8424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900"/>
                        </a:lnSpc>
                        <a:buFont typeface="+mj-ea"/>
                        <a:buAutoNum type="ea1Cht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校訂畢業條件說明：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英語能力：</a:t>
                      </a:r>
                      <a:endParaRPr lang="zh-TW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修畢「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大一外文</a:t>
                      </a:r>
                      <a:r>
                        <a:rPr lang="zh-TW" alt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英文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」及大二「大二英文」。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須通過相當於全民英檢中級初試及格，或學校舉辦之模擬全民英檢中級初試能力會考。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未取得通過證明者，但已參加校內英語檢定補考三次以上者，可申請修習「核心英語」課程。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中文能力：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修畢大一「國文」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  <a:endParaRPr lang="zh-TW" altLang="zh-TW" sz="9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3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資訊能力：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修畢「運算思維與程式設計」。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思辨表達能力：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修畢「全媒體識讀」。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自我管理能力：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修畢「法律與數位生活」。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修畢「體育」必修課程。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06353"/>
            <a:ext cx="914399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r>
              <a:rPr kumimoji="1" lang="zh-TW" altLang="en-US" sz="1600" b="1" i="0" u="none" strike="noStrike" cap="none" normalizeH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en-US" altLang="zh-TW" sz="1600" b="1" i="0" u="none" strike="noStrike" cap="none" normalizeH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108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109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11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月</a:t>
            </a:r>
            <a:r>
              <a:rPr kumimoji="1"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5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日</a:t>
            </a:r>
            <a:r>
              <a:rPr kumimoji="1"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indent="4064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    月   日  院（共課）課程委員會審查</a:t>
            </a:r>
            <a:r>
              <a:rPr kumimoji="1"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通過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82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1695</Words>
  <Application>Microsoft Office PowerPoint</Application>
  <PresentationFormat>如螢幕大小 (4:3)</PresentationFormat>
  <Paragraphs>454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Company>shu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shu</dc:creator>
  <cp:lastModifiedBy>shu</cp:lastModifiedBy>
  <cp:revision>239</cp:revision>
  <cp:lastPrinted>2021-01-15T06:22:17Z</cp:lastPrinted>
  <dcterms:created xsi:type="dcterms:W3CDTF">2013-08-07T07:21:31Z</dcterms:created>
  <dcterms:modified xsi:type="dcterms:W3CDTF">2021-05-05T08:50:34Z</dcterms:modified>
</cp:coreProperties>
</file>