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64" r:id="rId5"/>
    <p:sldId id="265" r:id="rId6"/>
    <p:sldId id="259" r:id="rId7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7BA"/>
    <a:srgbClr val="00E2F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65" d="100"/>
          <a:sy n="165" d="100"/>
        </p:scale>
        <p:origin x="-132" y="-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7143A4-5BAE-44A7-A71C-7A1DDD33E682}" type="datetimeFigureOut">
              <a:rPr lang="zh-TW" altLang="en-US" smtClean="0"/>
              <a:pPr/>
              <a:t>2025/4/10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3CA765-4460-4BF2-81F8-E6288FEAEA9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CA765-4460-4BF2-81F8-E6288FEAEA94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2025/4/10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2025/4/10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2025/4/10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2025/4/10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2025/4/10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2025/4/10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2025/4/10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2025/4/10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2025/4/10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2025/4/10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2025/4/10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2025/4/10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 descr="封面頁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-756592" y="1203598"/>
            <a:ext cx="71826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b="1" dirty="0" smtClean="0">
                <a:solidFill>
                  <a:srgbClr val="0047BA"/>
                </a:solidFill>
                <a:latin typeface="微軟正黑體" pitchFamily="34" charset="-120"/>
                <a:ea typeface="微軟正黑體" pitchFamily="34" charset="-120"/>
              </a:rPr>
              <a:t>三立電視</a:t>
            </a:r>
            <a:r>
              <a:rPr lang="en-US" altLang="zh-TW" sz="2400" b="1" dirty="0" smtClean="0">
                <a:solidFill>
                  <a:srgbClr val="0047BA"/>
                </a:solidFill>
                <a:latin typeface="微軟正黑體" pitchFamily="34" charset="-120"/>
                <a:ea typeface="微軟正黑體" pitchFamily="34" charset="-120"/>
              </a:rPr>
              <a:t>2025</a:t>
            </a:r>
            <a:r>
              <a:rPr lang="zh-TW" altLang="en-US" sz="2400" b="1" dirty="0" smtClean="0">
                <a:solidFill>
                  <a:srgbClr val="0047BA"/>
                </a:solidFill>
                <a:latin typeface="微軟正黑體" pitchFamily="34" charset="-120"/>
                <a:ea typeface="微軟正黑體" pitchFamily="34" charset="-120"/>
              </a:rPr>
              <a:t>暑假實習計劃</a:t>
            </a:r>
            <a:endParaRPr lang="zh-TW" altLang="en-US" sz="2400" b="1" dirty="0">
              <a:solidFill>
                <a:srgbClr val="0047BA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847652" y="1563638"/>
            <a:ext cx="40843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600" dirty="0" smtClean="0">
                <a:solidFill>
                  <a:srgbClr val="0047BA"/>
                </a:solidFill>
                <a:latin typeface="微軟正黑體" pitchFamily="34" charset="-120"/>
                <a:ea typeface="微軟正黑體" pitchFamily="34" charset="-120"/>
              </a:rPr>
              <a:t>SET GROUP Summer Internship Program</a:t>
            </a:r>
            <a:endParaRPr lang="zh-TW" altLang="en-US" sz="1600" dirty="0" smtClean="0">
              <a:solidFill>
                <a:srgbClr val="0047BA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標題頁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1403648" y="1275606"/>
            <a:ext cx="64087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b="1" dirty="0" smtClean="0">
                <a:solidFill>
                  <a:srgbClr val="0047BA"/>
                </a:solidFill>
                <a:latin typeface="微軟正黑體" pitchFamily="34" charset="-120"/>
                <a:ea typeface="微軟正黑體" pitchFamily="34" charset="-120"/>
              </a:rPr>
              <a:t>實習生需求：</a:t>
            </a:r>
            <a:endParaRPr lang="en-US" altLang="zh-TW" sz="3200" b="1" dirty="0" smtClean="0">
              <a:solidFill>
                <a:srgbClr val="0047BA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zh-TW" altLang="en-US" sz="3200" b="1" dirty="0" smtClean="0">
                <a:solidFill>
                  <a:srgbClr val="0047BA"/>
                </a:solidFill>
                <a:latin typeface="微軟正黑體" pitchFamily="34" charset="-120"/>
                <a:ea typeface="微軟正黑體" pitchFamily="34" charset="-120"/>
              </a:rPr>
              <a:t>三立新聞部 製播中心助理導播</a:t>
            </a:r>
            <a:endParaRPr lang="zh-TW" altLang="en-US" sz="3200" b="1" dirty="0">
              <a:solidFill>
                <a:srgbClr val="0047BA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2730380" y="2283718"/>
            <a:ext cx="37471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rgbClr val="0047BA"/>
                </a:solidFill>
                <a:latin typeface="微軟正黑體" pitchFamily="34" charset="-120"/>
                <a:ea typeface="微軟正黑體" pitchFamily="34" charset="-120"/>
              </a:rPr>
              <a:t>News Dept. Assistant Director</a:t>
            </a:r>
            <a:endParaRPr lang="zh-TW" altLang="en-US" sz="2000" dirty="0" smtClean="0">
              <a:solidFill>
                <a:srgbClr val="0047BA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內容頁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4" name="文字方塊 3"/>
          <p:cNvSpPr txBox="1"/>
          <p:nvPr/>
        </p:nvSpPr>
        <p:spPr>
          <a:xfrm>
            <a:off x="1187624" y="1059582"/>
            <a:ext cx="532859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dirty="0" smtClean="0">
                <a:solidFill>
                  <a:srgbClr val="0047BA"/>
                </a:solidFill>
                <a:latin typeface="微軟正黑體" pitchFamily="34" charset="-120"/>
                <a:ea typeface="微軟正黑體" pitchFamily="34" charset="-120"/>
              </a:rPr>
              <a:t>一、招收實習生目的</a:t>
            </a:r>
            <a:endParaRPr lang="en-US" altLang="zh-TW" sz="1200" b="1" dirty="0" smtClean="0">
              <a:solidFill>
                <a:srgbClr val="0047BA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0"/>
            <a:r>
              <a:rPr lang="zh-TW" altLang="zh-TW" sz="1200" dirty="0" smtClean="0">
                <a:solidFill>
                  <a:srgbClr val="0047BA"/>
                </a:solidFill>
              </a:rPr>
              <a:t>透過實習機會，培養相關領域之專業人才，促進產學合作，為未來人力資源儲備奠定基礎。</a:t>
            </a:r>
          </a:p>
          <a:p>
            <a:endParaRPr lang="en-US" altLang="zh-TW" sz="1200" b="1" dirty="0" smtClean="0">
              <a:solidFill>
                <a:srgbClr val="0047BA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1200" b="1" dirty="0" smtClean="0">
                <a:solidFill>
                  <a:srgbClr val="0047BA"/>
                </a:solidFill>
                <a:latin typeface="微軟正黑體" pitchFamily="34" charset="-120"/>
                <a:ea typeface="微軟正黑體" pitchFamily="34" charset="-120"/>
              </a:rPr>
              <a:t>二、實習生需求</a:t>
            </a:r>
            <a:endParaRPr lang="en-US" altLang="zh-TW" sz="1200" b="1" dirty="0" smtClean="0">
              <a:solidFill>
                <a:srgbClr val="0047BA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zh-TW" sz="1200" dirty="0" smtClean="0">
                <a:solidFill>
                  <a:srgbClr val="0047BA"/>
                </a:solidFill>
              </a:rPr>
              <a:t>招收</a:t>
            </a:r>
            <a:r>
              <a:rPr lang="en-US" altLang="zh-TW" sz="1200" dirty="0" smtClean="0">
                <a:solidFill>
                  <a:srgbClr val="0047BA"/>
                </a:solidFill>
              </a:rPr>
              <a:t>2025</a:t>
            </a:r>
            <a:r>
              <a:rPr lang="zh-TW" altLang="zh-TW" sz="1200" dirty="0" smtClean="0">
                <a:solidFill>
                  <a:srgbClr val="0047BA"/>
                </a:solidFill>
              </a:rPr>
              <a:t>年暑假實習生</a:t>
            </a:r>
            <a:r>
              <a:rPr lang="en-US" altLang="zh-TW" sz="1200" dirty="0" smtClean="0">
                <a:solidFill>
                  <a:srgbClr val="0047BA"/>
                </a:solidFill>
              </a:rPr>
              <a:t>5-6</a:t>
            </a:r>
            <a:r>
              <a:rPr lang="zh-TW" altLang="zh-TW" sz="1200" dirty="0" smtClean="0">
                <a:solidFill>
                  <a:srgbClr val="0047BA"/>
                </a:solidFill>
              </a:rPr>
              <a:t>名，招募對象以大學大三生，或研究所在學學生為主要對象，且大學傳播相關科系為優先考量。透過實習生面試，篩選對轉播技術有興趣的學生，實習期間內，學生需具備基本專業知識，並對導播組相關技術工作，有高度學習意願。實習結束在兼顧開學課業，仍可配合工讀的學生為優先。</a:t>
            </a:r>
          </a:p>
          <a:p>
            <a:endParaRPr lang="en-US" altLang="zh-TW" sz="1200" b="1" dirty="0" smtClean="0">
              <a:solidFill>
                <a:srgbClr val="0047BA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1200" b="1" dirty="0" smtClean="0">
                <a:solidFill>
                  <a:srgbClr val="0047BA"/>
                </a:solidFill>
                <a:latin typeface="微軟正黑體" pitchFamily="34" charset="-120"/>
                <a:ea typeface="微軟正黑體" pitchFamily="34" charset="-120"/>
              </a:rPr>
              <a:t>三、實習與工讀期間</a:t>
            </a:r>
            <a:endParaRPr lang="en-US" altLang="zh-TW" sz="1200" b="1" dirty="0" smtClean="0">
              <a:solidFill>
                <a:srgbClr val="0047BA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0"/>
            <a:r>
              <a:rPr lang="zh-TW" altLang="zh-TW" sz="1200" dirty="0" smtClean="0">
                <a:solidFill>
                  <a:srgbClr val="0047BA"/>
                </a:solidFill>
              </a:rPr>
              <a:t>實習期間為</a:t>
            </a:r>
            <a:r>
              <a:rPr lang="en-US" altLang="zh-TW" sz="1200" dirty="0" smtClean="0">
                <a:solidFill>
                  <a:srgbClr val="0047BA"/>
                </a:solidFill>
              </a:rPr>
              <a:t>2025</a:t>
            </a:r>
            <a:r>
              <a:rPr lang="zh-TW" altLang="zh-TW" sz="1200" dirty="0" smtClean="0">
                <a:solidFill>
                  <a:srgbClr val="0047BA"/>
                </a:solidFill>
              </a:rPr>
              <a:t>年</a:t>
            </a:r>
            <a:r>
              <a:rPr lang="zh-TW" altLang="zh-TW" sz="1200" dirty="0" smtClean="0">
                <a:solidFill>
                  <a:srgbClr val="0047BA"/>
                </a:solidFill>
              </a:rPr>
              <a:t>暑假</a:t>
            </a:r>
            <a:r>
              <a:rPr lang="en-US" altLang="zh-TW" sz="1200" dirty="0" smtClean="0">
                <a:solidFill>
                  <a:srgbClr val="0047BA"/>
                </a:solidFill>
              </a:rPr>
              <a:t>1</a:t>
            </a:r>
            <a:r>
              <a:rPr lang="zh-TW" altLang="zh-TW" sz="1200" dirty="0" smtClean="0">
                <a:solidFill>
                  <a:srgbClr val="0047BA"/>
                </a:solidFill>
              </a:rPr>
              <a:t>個</a:t>
            </a:r>
            <a:r>
              <a:rPr lang="zh-TW" altLang="zh-TW" sz="1200" dirty="0" smtClean="0">
                <a:solidFill>
                  <a:srgbClr val="0047BA"/>
                </a:solidFill>
              </a:rPr>
              <a:t>月</a:t>
            </a:r>
            <a:r>
              <a:rPr lang="zh-TW" altLang="zh-TW" sz="1200" dirty="0" smtClean="0">
                <a:solidFill>
                  <a:srgbClr val="0047BA"/>
                </a:solidFill>
              </a:rPr>
              <a:t>，實習結束</a:t>
            </a:r>
            <a:r>
              <a:rPr lang="zh-TW" altLang="en-US" sz="1200" dirty="0" smtClean="0">
                <a:solidFill>
                  <a:srgbClr val="0047BA"/>
                </a:solidFill>
              </a:rPr>
              <a:t>經過主管面試</a:t>
            </a:r>
            <a:r>
              <a:rPr lang="zh-TW" altLang="en-US" sz="1200" dirty="0" smtClean="0">
                <a:solidFill>
                  <a:srgbClr val="0047BA"/>
                </a:solidFill>
              </a:rPr>
              <a:t>，</a:t>
            </a:r>
            <a:r>
              <a:rPr lang="zh-TW" altLang="zh-TW" sz="1200" dirty="0" smtClean="0">
                <a:solidFill>
                  <a:srgbClr val="0047BA"/>
                </a:solidFill>
              </a:rPr>
              <a:t>加入</a:t>
            </a:r>
            <a:r>
              <a:rPr lang="zh-TW" altLang="zh-TW" sz="1200" dirty="0" smtClean="0">
                <a:solidFill>
                  <a:srgbClr val="0047BA"/>
                </a:solidFill>
              </a:rPr>
              <a:t>導播組，以工讀生任用，工作時間可彈性安排，每週工時不超過</a:t>
            </a:r>
            <a:r>
              <a:rPr lang="en-US" altLang="zh-TW" sz="1200" dirty="0" smtClean="0">
                <a:solidFill>
                  <a:srgbClr val="0047BA"/>
                </a:solidFill>
              </a:rPr>
              <a:t> 20 </a:t>
            </a:r>
            <a:r>
              <a:rPr lang="zh-TW" altLang="zh-TW" sz="1200" dirty="0" smtClean="0">
                <a:solidFill>
                  <a:srgbClr val="0047BA"/>
                </a:solidFill>
              </a:rPr>
              <a:t>小時，確保學習與實習兼顧。</a:t>
            </a:r>
          </a:p>
          <a:p>
            <a:pPr algn="ctr"/>
            <a:endParaRPr lang="zh-TW" altLang="en-US" sz="1200" b="1" dirty="0">
              <a:solidFill>
                <a:srgbClr val="0047BA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內容頁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4" name="文字方塊 3"/>
          <p:cNvSpPr txBox="1"/>
          <p:nvPr/>
        </p:nvSpPr>
        <p:spPr>
          <a:xfrm>
            <a:off x="1187624" y="1059582"/>
            <a:ext cx="568863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dirty="0" smtClean="0">
                <a:solidFill>
                  <a:srgbClr val="0047BA"/>
                </a:solidFill>
                <a:latin typeface="微軟正黑體" pitchFamily="34" charset="-120"/>
                <a:ea typeface="微軟正黑體" pitchFamily="34" charset="-120"/>
              </a:rPr>
              <a:t>四、實習生召募流程</a:t>
            </a:r>
            <a:endParaRPr lang="en-US" altLang="zh-TW" sz="1200" b="1" dirty="0" smtClean="0">
              <a:solidFill>
                <a:srgbClr val="0047BA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0"/>
            <a:r>
              <a:rPr lang="zh-TW" altLang="zh-TW" sz="1200" dirty="0" smtClean="0">
                <a:solidFill>
                  <a:srgbClr val="0047BA"/>
                </a:solidFill>
              </a:rPr>
              <a:t>公告徵才：校園合作機構及相關社群平台發布招募資訊</a:t>
            </a:r>
            <a:r>
              <a:rPr lang="zh-TW" altLang="zh-TW" sz="1200" dirty="0" smtClean="0">
                <a:solidFill>
                  <a:srgbClr val="0047BA"/>
                </a:solidFill>
              </a:rPr>
              <a:t>。</a:t>
            </a:r>
            <a:r>
              <a:rPr lang="zh-TW" altLang="en-US" sz="1200" dirty="0" smtClean="0">
                <a:solidFill>
                  <a:srgbClr val="0047BA"/>
                </a:solidFill>
              </a:rPr>
              <a:t>郵寄履歷至聯絡人信箱。</a:t>
            </a:r>
            <a:endParaRPr lang="zh-TW" altLang="zh-TW" sz="1200" dirty="0" smtClean="0">
              <a:solidFill>
                <a:srgbClr val="0047BA"/>
              </a:solidFill>
            </a:endParaRPr>
          </a:p>
          <a:p>
            <a:pPr lvl="0"/>
            <a:r>
              <a:rPr lang="zh-TW" altLang="zh-TW" sz="1200" dirty="0" smtClean="0">
                <a:solidFill>
                  <a:srgbClr val="0047BA"/>
                </a:solidFill>
              </a:rPr>
              <a:t>履歷審查</a:t>
            </a:r>
            <a:r>
              <a:rPr lang="zh-TW" altLang="zh-TW" sz="1200" dirty="0" smtClean="0">
                <a:solidFill>
                  <a:srgbClr val="0047BA"/>
                </a:solidFill>
              </a:rPr>
              <a:t>：篩選</a:t>
            </a:r>
            <a:r>
              <a:rPr lang="zh-TW" altLang="zh-TW" sz="1200" dirty="0" smtClean="0">
                <a:solidFill>
                  <a:srgbClr val="0047BA"/>
                </a:solidFill>
              </a:rPr>
              <a:t>合適人選，確認學經歷與技能匹配度。</a:t>
            </a:r>
          </a:p>
          <a:p>
            <a:pPr lvl="0"/>
            <a:r>
              <a:rPr lang="zh-TW" altLang="zh-TW" sz="1200" dirty="0" smtClean="0">
                <a:solidFill>
                  <a:srgbClr val="0047BA"/>
                </a:solidFill>
              </a:rPr>
              <a:t>面試評估</a:t>
            </a:r>
            <a:r>
              <a:rPr lang="zh-TW" altLang="zh-TW" sz="1200" dirty="0" smtClean="0">
                <a:solidFill>
                  <a:srgbClr val="0047BA"/>
                </a:solidFill>
              </a:rPr>
              <a:t>：</a:t>
            </a:r>
            <a:r>
              <a:rPr lang="en-US" altLang="zh-TW" sz="1200" dirty="0" smtClean="0">
                <a:solidFill>
                  <a:srgbClr val="0047BA"/>
                </a:solidFill>
              </a:rPr>
              <a:t>2025</a:t>
            </a:r>
            <a:r>
              <a:rPr lang="zh-TW" altLang="en-US" sz="1200" dirty="0" smtClean="0">
                <a:solidFill>
                  <a:srgbClr val="0047BA"/>
                </a:solidFill>
              </a:rPr>
              <a:t>年五月</a:t>
            </a:r>
            <a:r>
              <a:rPr lang="zh-TW" altLang="en-US" sz="1200" dirty="0" smtClean="0">
                <a:solidFill>
                  <a:srgbClr val="0047BA"/>
                </a:solidFill>
              </a:rPr>
              <a:t>，</a:t>
            </a:r>
            <a:r>
              <a:rPr lang="zh-TW" altLang="zh-TW" sz="1200" dirty="0" smtClean="0">
                <a:solidFill>
                  <a:srgbClr val="0047BA"/>
                </a:solidFill>
              </a:rPr>
              <a:t>由</a:t>
            </a:r>
            <a:r>
              <a:rPr lang="zh-TW" altLang="zh-TW" sz="1200" dirty="0" smtClean="0">
                <a:solidFill>
                  <a:srgbClr val="0047BA"/>
                </a:solidFill>
              </a:rPr>
              <a:t>導播組主管進行面試，評估能力與適應性</a:t>
            </a:r>
            <a:r>
              <a:rPr lang="zh-TW" altLang="zh-TW" sz="1200" dirty="0" smtClean="0">
                <a:solidFill>
                  <a:srgbClr val="0047BA"/>
                </a:solidFill>
              </a:rPr>
              <a:t>。</a:t>
            </a:r>
            <a:endParaRPr lang="zh-TW" altLang="zh-TW" sz="1200" dirty="0" smtClean="0">
              <a:solidFill>
                <a:srgbClr val="0047BA"/>
              </a:solidFill>
            </a:endParaRPr>
          </a:p>
          <a:p>
            <a:pPr lvl="0"/>
            <a:r>
              <a:rPr lang="zh-TW" altLang="zh-TW" sz="1200" dirty="0" smtClean="0">
                <a:solidFill>
                  <a:srgbClr val="0047BA"/>
                </a:solidFill>
              </a:rPr>
              <a:t>錄取通知：發送錄取通知，並安排實習前準備與相關培訓。</a:t>
            </a:r>
          </a:p>
          <a:p>
            <a:endParaRPr lang="en-US" altLang="zh-TW" sz="1200" b="1" dirty="0" smtClean="0">
              <a:solidFill>
                <a:srgbClr val="0047BA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1200" b="1" dirty="0" smtClean="0">
                <a:solidFill>
                  <a:srgbClr val="0047BA"/>
                </a:solidFill>
                <a:latin typeface="微軟正黑體" pitchFamily="34" charset="-120"/>
                <a:ea typeface="微軟正黑體" pitchFamily="34" charset="-120"/>
              </a:rPr>
              <a:t>五、實習生權益</a:t>
            </a:r>
            <a:endParaRPr lang="en-US" altLang="zh-TW" sz="1200" b="1" dirty="0" smtClean="0">
              <a:solidFill>
                <a:srgbClr val="0047BA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0"/>
            <a:r>
              <a:rPr lang="zh-TW" altLang="zh-TW" sz="1200" dirty="0" smtClean="0">
                <a:solidFill>
                  <a:srgbClr val="0047BA"/>
                </a:solidFill>
              </a:rPr>
              <a:t>實習期間不提供薪資。</a:t>
            </a:r>
          </a:p>
          <a:p>
            <a:pPr lvl="0"/>
            <a:r>
              <a:rPr lang="zh-TW" altLang="zh-TW" sz="1200" dirty="0" smtClean="0">
                <a:solidFill>
                  <a:srgbClr val="0047BA"/>
                </a:solidFill>
              </a:rPr>
              <a:t>提供學習機會，新聞</a:t>
            </a:r>
            <a:r>
              <a:rPr lang="en-US" altLang="zh-TW" sz="1200" dirty="0" smtClean="0">
                <a:solidFill>
                  <a:srgbClr val="0047BA"/>
                </a:solidFill>
              </a:rPr>
              <a:t>LIVE</a:t>
            </a:r>
            <a:r>
              <a:rPr lang="zh-TW" altLang="zh-TW" sz="1200" dirty="0" smtClean="0">
                <a:solidFill>
                  <a:srgbClr val="0047BA"/>
                </a:solidFill>
              </a:rPr>
              <a:t>與錄影作業，熟習新聞流程與助理導播之技術指導。</a:t>
            </a:r>
          </a:p>
          <a:p>
            <a:pPr lvl="0"/>
            <a:r>
              <a:rPr lang="zh-TW" altLang="zh-TW" sz="1200" dirty="0" smtClean="0">
                <a:solidFill>
                  <a:srgbClr val="0047BA"/>
                </a:solidFill>
              </a:rPr>
              <a:t>實習表現優異者，未來期轉為導播組工讀生，學以致用。</a:t>
            </a:r>
          </a:p>
          <a:p>
            <a:endParaRPr lang="en-US" altLang="zh-TW" sz="1200" b="1" dirty="0" smtClean="0">
              <a:solidFill>
                <a:srgbClr val="0047BA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1200" b="1" dirty="0" smtClean="0">
                <a:solidFill>
                  <a:srgbClr val="0047BA"/>
                </a:solidFill>
                <a:latin typeface="微軟正黑體" pitchFamily="34" charset="-120"/>
                <a:ea typeface="微軟正黑體" pitchFamily="34" charset="-120"/>
              </a:rPr>
              <a:t>六、考核與管理</a:t>
            </a:r>
            <a:endParaRPr lang="en-US" altLang="zh-TW" sz="1200" b="1" dirty="0" smtClean="0">
              <a:solidFill>
                <a:srgbClr val="0047BA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0"/>
            <a:r>
              <a:rPr lang="zh-TW" altLang="zh-TW" sz="1200" dirty="0" smtClean="0">
                <a:solidFill>
                  <a:srgbClr val="0047BA"/>
                </a:solidFill>
              </a:rPr>
              <a:t>實習生須遵守本單位規章與職場倫理，若有違規行為，得提前終止實習。</a:t>
            </a:r>
          </a:p>
          <a:p>
            <a:pPr lvl="0"/>
            <a:r>
              <a:rPr lang="zh-TW" altLang="zh-TW" sz="1200" dirty="0" smtClean="0">
                <a:solidFill>
                  <a:srgbClr val="0047BA"/>
                </a:solidFill>
              </a:rPr>
              <a:t>期末由主管進行評估，根據表現提供反饋與建議。</a:t>
            </a:r>
          </a:p>
          <a:p>
            <a:pPr lvl="0"/>
            <a:r>
              <a:rPr lang="zh-TW" altLang="zh-TW" sz="1200" dirty="0" smtClean="0">
                <a:solidFill>
                  <a:srgbClr val="0047BA"/>
                </a:solidFill>
              </a:rPr>
              <a:t>實習生應提交實習心得報告，作為學習成效之參考。</a:t>
            </a:r>
          </a:p>
          <a:p>
            <a:pPr algn="ctr"/>
            <a:endParaRPr lang="zh-TW" altLang="en-US" sz="1200" b="1" dirty="0">
              <a:solidFill>
                <a:srgbClr val="0047BA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內容頁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4" name="文字方塊 3"/>
          <p:cNvSpPr txBox="1"/>
          <p:nvPr/>
        </p:nvSpPr>
        <p:spPr>
          <a:xfrm>
            <a:off x="1187624" y="1059582"/>
            <a:ext cx="5328593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b="1" dirty="0" smtClean="0">
                <a:solidFill>
                  <a:srgbClr val="0047BA"/>
                </a:solidFill>
                <a:latin typeface="微軟正黑體" pitchFamily="34" charset="-120"/>
                <a:ea typeface="微軟正黑體" pitchFamily="34" charset="-120"/>
              </a:rPr>
              <a:t>聯絡方式</a:t>
            </a:r>
            <a:endParaRPr lang="en-US" altLang="zh-TW" sz="1400" b="1" dirty="0" smtClean="0">
              <a:solidFill>
                <a:srgbClr val="0047BA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1200" dirty="0" smtClean="0">
                <a:solidFill>
                  <a:srgbClr val="0047BA"/>
                </a:solidFill>
                <a:latin typeface="+mn-ea"/>
              </a:rPr>
              <a:t>聯絡人 陳雅雯</a:t>
            </a:r>
            <a:endParaRPr lang="en-US" altLang="zh-TW" sz="1200" dirty="0" smtClean="0">
              <a:solidFill>
                <a:srgbClr val="0047BA"/>
              </a:solidFill>
              <a:latin typeface="+mn-ea"/>
            </a:endParaRPr>
          </a:p>
          <a:p>
            <a:r>
              <a:rPr lang="en-US" altLang="zh-TW" sz="1200" dirty="0" smtClean="0">
                <a:solidFill>
                  <a:srgbClr val="0047BA"/>
                </a:solidFill>
                <a:latin typeface="+mn-ea"/>
              </a:rPr>
              <a:t>xiaoyayo@gmail.com </a:t>
            </a:r>
            <a:br>
              <a:rPr lang="en-US" altLang="zh-TW" sz="1200" dirty="0" smtClean="0">
                <a:solidFill>
                  <a:srgbClr val="0047BA"/>
                </a:solidFill>
                <a:latin typeface="+mn-ea"/>
              </a:rPr>
            </a:br>
            <a:r>
              <a:rPr lang="en-US" altLang="zh-TW" sz="1200" dirty="0" smtClean="0">
                <a:solidFill>
                  <a:srgbClr val="0047BA"/>
                </a:solidFill>
                <a:latin typeface="+mn-ea"/>
              </a:rPr>
              <a:t>M. 0933121136</a:t>
            </a:r>
          </a:p>
          <a:p>
            <a:r>
              <a:rPr lang="en-US" altLang="zh-TW" sz="1200" dirty="0" smtClean="0">
                <a:solidFill>
                  <a:srgbClr val="0047BA"/>
                </a:solidFill>
                <a:latin typeface="+mn-ea"/>
              </a:rPr>
              <a:t>T.  02 8792 8888 EXT.88513</a:t>
            </a:r>
          </a:p>
          <a:p>
            <a:endParaRPr lang="en-US" altLang="zh-TW" sz="1200" dirty="0" smtClean="0">
              <a:solidFill>
                <a:srgbClr val="0047BA"/>
              </a:solidFill>
            </a:endParaRPr>
          </a:p>
          <a:p>
            <a:r>
              <a:rPr lang="zh-TW" altLang="zh-TW" sz="1200" b="1" dirty="0" smtClean="0">
                <a:solidFill>
                  <a:srgbClr val="0047BA"/>
                </a:solidFill>
                <a:latin typeface="微軟正黑體" pitchFamily="34" charset="-120"/>
                <a:ea typeface="微軟正黑體" pitchFamily="34" charset="-120"/>
              </a:rPr>
              <a:t>上班地點</a:t>
            </a:r>
            <a:endParaRPr lang="zh-TW" altLang="zh-TW" sz="1200" dirty="0" smtClean="0">
              <a:solidFill>
                <a:srgbClr val="0047BA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zh-TW" sz="1200" dirty="0" smtClean="0">
                <a:solidFill>
                  <a:srgbClr val="0047BA"/>
                </a:solidFill>
              </a:rPr>
              <a:t>台北市內湖區舊宗路一段</a:t>
            </a:r>
            <a:r>
              <a:rPr lang="en-US" altLang="zh-TW" sz="1200" dirty="0" smtClean="0">
                <a:solidFill>
                  <a:srgbClr val="0047BA"/>
                </a:solidFill>
              </a:rPr>
              <a:t>159</a:t>
            </a:r>
            <a:r>
              <a:rPr lang="zh-TW" altLang="zh-TW" sz="1200" dirty="0" smtClean="0">
                <a:solidFill>
                  <a:srgbClr val="0047BA"/>
                </a:solidFill>
              </a:rPr>
              <a:t>號</a:t>
            </a:r>
            <a:r>
              <a:rPr lang="en-US" altLang="zh-TW" sz="1200" dirty="0" smtClean="0">
                <a:solidFill>
                  <a:srgbClr val="0047BA"/>
                </a:solidFill>
              </a:rPr>
              <a:t>7</a:t>
            </a:r>
            <a:r>
              <a:rPr lang="zh-TW" altLang="zh-TW" sz="1200" dirty="0" smtClean="0">
                <a:solidFill>
                  <a:srgbClr val="0047BA"/>
                </a:solidFill>
              </a:rPr>
              <a:t>樓</a:t>
            </a:r>
            <a:r>
              <a:rPr lang="en-US" altLang="zh-TW" sz="1200" dirty="0" smtClean="0">
                <a:solidFill>
                  <a:srgbClr val="0047BA"/>
                </a:solidFill>
              </a:rPr>
              <a:t>(114)</a:t>
            </a:r>
            <a:endParaRPr lang="zh-TW" altLang="zh-TW" sz="1200" dirty="0" smtClean="0">
              <a:solidFill>
                <a:srgbClr val="0047BA"/>
              </a:solidFill>
            </a:endParaRPr>
          </a:p>
          <a:p>
            <a:pPr algn="ctr"/>
            <a:endParaRPr lang="zh-TW" altLang="en-US" sz="1200" b="1" dirty="0">
              <a:solidFill>
                <a:srgbClr val="0047BA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5" name="Picture 3" descr="https://lh7-rt.googleusercontent.com/slidesz/AGV_vUeeFK-Zepm-xApSGU1snU6VXiywFnlr8bHtuscU-_vomP6V-ZN3f37jXYOoBMN5E8eWz6Epy8itNdw_JZJvmYlI7YzkqtpGb2HmC-OZn1FU_oRnXbMRXHpBCkjKuAlwgxLgDIGtjH23g-Lq3AMZNA=s2048?key=TWNJ_5svVhK7hvdNJOg8ggL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2787774"/>
            <a:ext cx="2088232" cy="1228372"/>
          </a:xfrm>
          <a:prstGeom prst="rect">
            <a:avLst/>
          </a:prstGeom>
          <a:noFill/>
        </p:spPr>
      </p:pic>
      <p:sp>
        <p:nvSpPr>
          <p:cNvPr id="6" name="矩形 5"/>
          <p:cNvSpPr/>
          <p:nvPr/>
        </p:nvSpPr>
        <p:spPr>
          <a:xfrm>
            <a:off x="2286000" y="1694587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TW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結尾頁 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373</Words>
  <Application>Microsoft Office PowerPoint</Application>
  <PresentationFormat>如螢幕大小 (16:9)</PresentationFormat>
  <Paragraphs>37</Paragraphs>
  <Slides>6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7" baseType="lpstr">
      <vt:lpstr>Office 佈景主題</vt:lpstr>
      <vt:lpstr>投影片 1</vt:lpstr>
      <vt:lpstr>投影片 2</vt:lpstr>
      <vt:lpstr>投影片 3</vt:lpstr>
      <vt:lpstr>投影片 4</vt:lpstr>
      <vt:lpstr>投影片 5</vt:lpstr>
      <vt:lpstr>投影片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林靖凱</dc:creator>
  <cp:lastModifiedBy>00030023</cp:lastModifiedBy>
  <cp:revision>19</cp:revision>
  <dcterms:created xsi:type="dcterms:W3CDTF">2024-09-18T10:00:10Z</dcterms:created>
  <dcterms:modified xsi:type="dcterms:W3CDTF">2025-04-10T05:54:30Z</dcterms:modified>
</cp:coreProperties>
</file>