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1" r:id="rId3"/>
    <p:sldId id="259" r:id="rId4"/>
    <p:sldId id="262" r:id="rId5"/>
    <p:sldId id="258" r:id="rId6"/>
    <p:sldId id="278" r:id="rId7"/>
    <p:sldId id="277" r:id="rId8"/>
    <p:sldId id="266" r:id="rId9"/>
    <p:sldId id="256" r:id="rId10"/>
    <p:sldId id="272" r:id="rId11"/>
    <p:sldId id="273" r:id="rId12"/>
    <p:sldId id="274" r:id="rId13"/>
    <p:sldId id="275" r:id="rId14"/>
  </p:sldIdLst>
  <p:sldSz cx="18288000" cy="10287000"/>
  <p:notesSz cx="6858000" cy="9144000"/>
  <p:embeddedFontLst>
    <p:embeddedFont>
      <p:font typeface="Arimo" panose="02020500000000000000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hyperlink" Target="https://cte.web.shu.edu.tw/tlrd/tlrdborrow-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drive.google.com/file/d/13u44jl9E3dxXf99ztmBc0HZ-LGEq5NCl/view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wp.shu.edu.tw/wp-ctt/uploads/sites/58/2024/04/b76d3361ab089f1cd16795c3ffa72fdb.pdf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hyperlink" Target="https://rtf.wp.shu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914400" y="342900"/>
            <a:ext cx="19052391" cy="10468613"/>
          </a:xfrm>
          <a:custGeom>
            <a:avLst/>
            <a:gdLst/>
            <a:ahLst/>
            <a:cxnLst/>
            <a:rect l="l" t="t" r="r" b="b"/>
            <a:pathLst>
              <a:path w="19052391" h="10468613">
                <a:moveTo>
                  <a:pt x="0" y="0"/>
                </a:moveTo>
                <a:lnTo>
                  <a:pt x="19052390" y="0"/>
                </a:lnTo>
                <a:lnTo>
                  <a:pt x="19052390" y="10468613"/>
                </a:lnTo>
                <a:lnTo>
                  <a:pt x="0" y="10468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38600" y="2628900"/>
            <a:ext cx="10820400" cy="306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5400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世新大學廣播電視電影學系</a:t>
            </a:r>
            <a:br>
              <a:rPr lang="en-US" altLang="zh-TW" sz="5400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zh-TW" altLang="en-US" sz="5400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「獨立研究或畢業製作」申請</a:t>
            </a:r>
            <a:r>
              <a:rPr lang="en-US" sz="5400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說明</a:t>
            </a:r>
            <a:endParaRPr lang="en-US" sz="5400" dirty="0">
              <a:solidFill>
                <a:srgbClr val="895294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60282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762000" y="190500"/>
            <a:ext cx="18925527" cy="11552600"/>
          </a:xfrm>
          <a:custGeom>
            <a:avLst/>
            <a:gdLst/>
            <a:ahLst/>
            <a:cxnLst/>
            <a:rect l="l" t="t" r="r" b="b"/>
            <a:pathLst>
              <a:path w="18925527" h="9833762">
                <a:moveTo>
                  <a:pt x="0" y="0"/>
                </a:moveTo>
                <a:lnTo>
                  <a:pt x="18925527" y="0"/>
                </a:lnTo>
                <a:lnTo>
                  <a:pt x="18925527" y="9833762"/>
                </a:lnTo>
                <a:lnTo>
                  <a:pt x="0" y="983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34000" y="255624"/>
            <a:ext cx="12344400" cy="108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83"/>
              </a:lnSpc>
            </a:pPr>
            <a:r>
              <a:rPr lang="zh-TW" altLang="en-US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表件</a:t>
            </a:r>
            <a:r>
              <a:rPr lang="en-US" altLang="zh-TW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  <a:r>
              <a:rPr lang="zh-TW" altLang="en-US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：</a:t>
            </a:r>
            <a:r>
              <a:rPr lang="en-US" altLang="zh-TW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115</a:t>
            </a:r>
            <a:r>
              <a:rPr lang="zh-TW" altLang="en-US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學年度畢製審查表</a:t>
            </a:r>
            <a:endParaRPr lang="en-US" sz="4000" dirty="0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6C76969-F05C-44B2-BD4C-F2B19F713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/>
          <a:stretch/>
        </p:blipFill>
        <p:spPr>
          <a:xfrm>
            <a:off x="2582315" y="1638300"/>
            <a:ext cx="13182600" cy="8019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95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832999" y="965197"/>
            <a:ext cx="18925527" cy="9833762"/>
          </a:xfrm>
          <a:custGeom>
            <a:avLst/>
            <a:gdLst/>
            <a:ahLst/>
            <a:cxnLst/>
            <a:rect l="l" t="t" r="r" b="b"/>
            <a:pathLst>
              <a:path w="18925527" h="9833762">
                <a:moveTo>
                  <a:pt x="0" y="0"/>
                </a:moveTo>
                <a:lnTo>
                  <a:pt x="18925527" y="0"/>
                </a:lnTo>
                <a:lnTo>
                  <a:pt x="18925527" y="9833762"/>
                </a:lnTo>
                <a:lnTo>
                  <a:pt x="0" y="983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E461FD-E193-466E-9785-1BFADBA88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5378"/>
            <a:ext cx="9344275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AD7E18D-90CC-44CB-9C67-82F3650CC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70" y="4305300"/>
            <a:ext cx="9220200" cy="5185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C1D6CE8-7C52-492D-BAC4-F46D66C9F140}"/>
              </a:ext>
            </a:extLst>
          </p:cNvPr>
          <p:cNvSpPr/>
          <p:nvPr/>
        </p:nvSpPr>
        <p:spPr>
          <a:xfrm>
            <a:off x="10147170" y="4205678"/>
            <a:ext cx="59436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BCA05BE-1AA9-43F2-AAA8-611244DD6E67}"/>
              </a:ext>
            </a:extLst>
          </p:cNvPr>
          <p:cNvSpPr/>
          <p:nvPr/>
        </p:nvSpPr>
        <p:spPr>
          <a:xfrm>
            <a:off x="3429000" y="1638300"/>
            <a:ext cx="59436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833000" y="1028700"/>
            <a:ext cx="18925527" cy="9833762"/>
          </a:xfrm>
          <a:custGeom>
            <a:avLst/>
            <a:gdLst/>
            <a:ahLst/>
            <a:cxnLst/>
            <a:rect l="l" t="t" r="r" b="b"/>
            <a:pathLst>
              <a:path w="18925527" h="9833762">
                <a:moveTo>
                  <a:pt x="0" y="0"/>
                </a:moveTo>
                <a:lnTo>
                  <a:pt x="18925527" y="0"/>
                </a:lnTo>
                <a:lnTo>
                  <a:pt x="18925527" y="9833762"/>
                </a:lnTo>
                <a:lnTo>
                  <a:pt x="0" y="983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F161EA5-FE6E-45B8-B861-3F74F2B41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64" y="3672743"/>
            <a:ext cx="9426830" cy="5970011"/>
          </a:xfrm>
          <a:prstGeom prst="round2DiagRect">
            <a:avLst>
              <a:gd name="adj1" fmla="val 16667"/>
              <a:gd name="adj2" fmla="val 55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D06E6671-64A9-4092-B315-879F03105E9E}"/>
              </a:ext>
            </a:extLst>
          </p:cNvPr>
          <p:cNvSpPr/>
          <p:nvPr/>
        </p:nvSpPr>
        <p:spPr>
          <a:xfrm>
            <a:off x="2743200" y="1333500"/>
            <a:ext cx="6400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BF535F-817E-4BF9-9773-49757FEA6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33500"/>
            <a:ext cx="882015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9326E0BD-F98F-49B8-9024-15ACD9E0AADF}"/>
              </a:ext>
            </a:extLst>
          </p:cNvPr>
          <p:cNvSpPr/>
          <p:nvPr/>
        </p:nvSpPr>
        <p:spPr>
          <a:xfrm>
            <a:off x="10287000" y="3886200"/>
            <a:ext cx="61722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49E4949-25E6-4384-AFBF-E5ECD11D82A5}"/>
              </a:ext>
            </a:extLst>
          </p:cNvPr>
          <p:cNvSpPr/>
          <p:nvPr/>
        </p:nvSpPr>
        <p:spPr>
          <a:xfrm>
            <a:off x="2314575" y="1200150"/>
            <a:ext cx="61722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0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832999" y="965197"/>
            <a:ext cx="18925527" cy="9833762"/>
          </a:xfrm>
          <a:custGeom>
            <a:avLst/>
            <a:gdLst/>
            <a:ahLst/>
            <a:cxnLst/>
            <a:rect l="l" t="t" r="r" b="b"/>
            <a:pathLst>
              <a:path w="18925527" h="9833762">
                <a:moveTo>
                  <a:pt x="0" y="0"/>
                </a:moveTo>
                <a:lnTo>
                  <a:pt x="18925527" y="0"/>
                </a:lnTo>
                <a:lnTo>
                  <a:pt x="18925527" y="9833762"/>
                </a:lnTo>
                <a:lnTo>
                  <a:pt x="0" y="983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9E0E67C-FCCD-4FD7-8163-582E6041BE41}"/>
              </a:ext>
            </a:extLst>
          </p:cNvPr>
          <p:cNvSpPr txBox="1"/>
          <p:nvPr/>
        </p:nvSpPr>
        <p:spPr>
          <a:xfrm>
            <a:off x="2286000" y="887521"/>
            <a:ext cx="14325600" cy="1088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83"/>
              </a:lnSpc>
            </a:pPr>
            <a:r>
              <a:rPr lang="zh-TW" altLang="en-US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表件</a:t>
            </a:r>
            <a:r>
              <a:rPr lang="en-US" altLang="zh-TW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zh-TW" altLang="en-US" sz="40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：「獨立研究或畢業製作調查審核表」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【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正式組員名單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】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D2AD054-B3B3-4BF9-BF77-4F548AB07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 r="981" b="2174"/>
          <a:stretch/>
        </p:blipFill>
        <p:spPr>
          <a:xfrm>
            <a:off x="1600200" y="2360936"/>
            <a:ext cx="15316200" cy="74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534597" y="317783"/>
            <a:ext cx="19052391" cy="10468613"/>
          </a:xfrm>
          <a:custGeom>
            <a:avLst/>
            <a:gdLst/>
            <a:ahLst/>
            <a:cxnLst/>
            <a:rect l="l" t="t" r="r" b="b"/>
            <a:pathLst>
              <a:path w="19052391" h="10468613">
                <a:moveTo>
                  <a:pt x="0" y="0"/>
                </a:moveTo>
                <a:lnTo>
                  <a:pt x="19052390" y="0"/>
                </a:lnTo>
                <a:lnTo>
                  <a:pt x="19052390" y="10468613"/>
                </a:lnTo>
                <a:lnTo>
                  <a:pt x="0" y="10468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B9911-332B-45E9-A7C5-CAFF916D3D11}"/>
              </a:ext>
            </a:extLst>
          </p:cNvPr>
          <p:cNvSpPr txBox="1"/>
          <p:nvPr/>
        </p:nvSpPr>
        <p:spPr>
          <a:xfrm>
            <a:off x="3048001" y="1345484"/>
            <a:ext cx="11658600" cy="178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506"/>
              </a:lnSpc>
            </a:pPr>
            <a:r>
              <a:rPr lang="en-US" sz="66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「</a:t>
            </a:r>
            <a:r>
              <a:rPr lang="zh-TW" altLang="en-US" sz="66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獨立研究或</a:t>
            </a:r>
            <a:r>
              <a:rPr lang="en-US" sz="660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畢業製作</a:t>
            </a:r>
            <a:r>
              <a:rPr lang="en-US" sz="66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」</a:t>
            </a:r>
            <a:r>
              <a:rPr lang="zh-TW" altLang="en-US" sz="66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課程：</a:t>
            </a:r>
            <a:endParaRPr lang="en-US" sz="6602" dirty="0">
              <a:solidFill>
                <a:srgbClr val="89529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272721B-1F63-4DCB-8AF7-DBBD7EC94F56}"/>
              </a:ext>
            </a:extLst>
          </p:cNvPr>
          <p:cNvSpPr txBox="1"/>
          <p:nvPr/>
        </p:nvSpPr>
        <p:spPr>
          <a:xfrm>
            <a:off x="4495800" y="3573327"/>
            <a:ext cx="8397611" cy="978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四年級、全學年、必修課程</a:t>
            </a:r>
            <a:endParaRPr lang="en-US" sz="54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BB2DCD5-42B0-46A0-9752-22B6B177C436}"/>
              </a:ext>
            </a:extLst>
          </p:cNvPr>
          <p:cNvSpPr txBox="1"/>
          <p:nvPr/>
        </p:nvSpPr>
        <p:spPr>
          <a:xfrm>
            <a:off x="6517993" y="4551935"/>
            <a:ext cx="8397611" cy="178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506"/>
              </a:lnSpc>
            </a:pPr>
            <a:r>
              <a:rPr lang="en-US" sz="660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製作類型</a:t>
            </a:r>
            <a:r>
              <a:rPr lang="zh-TW" altLang="en-US" sz="66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：</a:t>
            </a:r>
            <a:endParaRPr lang="en-US" sz="6602" dirty="0">
              <a:solidFill>
                <a:srgbClr val="89529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7833A54-6A58-411C-8B9C-2326724B2757}"/>
              </a:ext>
            </a:extLst>
          </p:cNvPr>
          <p:cNvSpPr txBox="1"/>
          <p:nvPr/>
        </p:nvSpPr>
        <p:spPr>
          <a:xfrm>
            <a:off x="4616888" y="5877022"/>
            <a:ext cx="10324843" cy="1798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506"/>
              </a:lnSpc>
            </a:pPr>
            <a:r>
              <a:rPr lang="en-US" altLang="zh-TW" sz="5400" dirty="0">
                <a:latin typeface="Arimo"/>
                <a:ea typeface="Arimo"/>
                <a:cs typeface="Arimo"/>
                <a:sym typeface="Arimo"/>
              </a:rPr>
              <a:t>4</a:t>
            </a:r>
            <a:r>
              <a:rPr lang="zh-TW" altLang="en-US" sz="5400" dirty="0">
                <a:latin typeface="Arimo"/>
                <a:ea typeface="Arimo"/>
                <a:cs typeface="Arimo"/>
                <a:sym typeface="Arimo"/>
              </a:rPr>
              <a:t>類</a:t>
            </a:r>
            <a:r>
              <a:rPr lang="en-US" altLang="zh-TW" sz="5400" dirty="0">
                <a:latin typeface="Arimo"/>
                <a:ea typeface="Arimo"/>
                <a:cs typeface="Arimo"/>
                <a:sym typeface="Arimo"/>
              </a:rPr>
              <a:t>14</a:t>
            </a:r>
            <a:r>
              <a:rPr lang="zh-TW" altLang="en-US" sz="5400" dirty="0">
                <a:latin typeface="Arimo"/>
                <a:ea typeface="Arimo"/>
                <a:cs typeface="Arimo"/>
                <a:sym typeface="Arimo"/>
              </a:rPr>
              <a:t>種</a:t>
            </a:r>
            <a:r>
              <a:rPr lang="en-US" altLang="zh-TW" sz="5400" dirty="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lang="zh-TW" altLang="en-US" sz="5400" dirty="0">
                <a:latin typeface="Arimo"/>
                <a:ea typeface="Arimo"/>
                <a:cs typeface="Arimo"/>
                <a:sym typeface="Arimo"/>
              </a:rPr>
              <a:t>含畢展小組</a:t>
            </a:r>
            <a:r>
              <a:rPr lang="en-US" altLang="zh-TW" sz="5400" dirty="0">
                <a:latin typeface="Arimo"/>
                <a:ea typeface="Arimo"/>
                <a:cs typeface="Arimo"/>
                <a:sym typeface="Arimo"/>
              </a:rPr>
              <a:t>)</a:t>
            </a:r>
            <a:endParaRPr lang="en-US" sz="5400" dirty="0"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90845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832999" y="-78086"/>
            <a:ext cx="18745762" cy="10877045"/>
          </a:xfrm>
          <a:custGeom>
            <a:avLst/>
            <a:gdLst/>
            <a:ahLst/>
            <a:cxnLst/>
            <a:rect l="l" t="t" r="r" b="b"/>
            <a:pathLst>
              <a:path w="18745762" h="10877045">
                <a:moveTo>
                  <a:pt x="0" y="0"/>
                </a:moveTo>
                <a:lnTo>
                  <a:pt x="18745762" y="0"/>
                </a:lnTo>
                <a:lnTo>
                  <a:pt x="18745762" y="10877045"/>
                </a:lnTo>
                <a:lnTo>
                  <a:pt x="0" y="10877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02436" y="2619452"/>
            <a:ext cx="9391336" cy="420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56"/>
              </a:lnSpc>
            </a:pPr>
            <a:r>
              <a:rPr lang="en-US" sz="660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怎麼選擇畢製類型</a:t>
            </a:r>
            <a:r>
              <a:rPr lang="en-US" sz="66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</a:p>
          <a:p>
            <a:pPr algn="l">
              <a:lnSpc>
                <a:spcPts val="5043"/>
              </a:lnSpc>
            </a:pPr>
            <a:r>
              <a:rPr lang="en-US" sz="36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1.評估興趣</a:t>
            </a:r>
          </a:p>
          <a:p>
            <a:pPr algn="l">
              <a:lnSpc>
                <a:spcPts val="6483"/>
              </a:lnSpc>
            </a:pPr>
            <a:r>
              <a:rPr lang="en-US" sz="3600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2.掌握修課情況-</a:t>
            </a:r>
            <a:r>
              <a:rPr lang="en-US" sz="3600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先修課程門檻</a:t>
            </a:r>
            <a:r>
              <a:rPr lang="en-US" sz="36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確認畢業學分</a:t>
            </a:r>
            <a:r>
              <a:rPr lang="en-US" sz="3600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) </a:t>
            </a:r>
            <a:r>
              <a:rPr lang="en-US" sz="3600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3.考量適合的合作型態-個人/</a:t>
            </a:r>
            <a:r>
              <a:rPr lang="en-US" sz="3600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團體</a:t>
            </a:r>
            <a:r>
              <a:rPr lang="en-US" sz="3600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l">
              <a:lnSpc>
                <a:spcPts val="6483"/>
              </a:lnSpc>
            </a:pPr>
            <a:r>
              <a:rPr lang="en-US" sz="3600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4.提出申請</a:t>
            </a:r>
            <a:r>
              <a:rPr lang="en-US" altLang="zh-TW" sz="3600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(115/5/29</a:t>
            </a:r>
            <a:r>
              <a:rPr lang="zh-TW" altLang="en-US" sz="3600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lang="en-US" altLang="zh-TW" sz="3600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17</a:t>
            </a:r>
            <a:r>
              <a:rPr lang="zh-TW" altLang="en-US" sz="3600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：</a:t>
            </a:r>
            <a:r>
              <a:rPr lang="en-US" altLang="zh-TW" sz="3600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00</a:t>
            </a:r>
            <a:r>
              <a:rPr lang="zh-TW" altLang="en-US" sz="3600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截止</a:t>
            </a:r>
            <a:r>
              <a:rPr lang="en-US" altLang="zh-TW" sz="3600" dirty="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 lang="en-US" sz="3600" dirty="0">
              <a:solidFill>
                <a:srgbClr val="C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685800" y="1315373"/>
            <a:ext cx="17960592" cy="9395572"/>
          </a:xfrm>
          <a:custGeom>
            <a:avLst/>
            <a:gdLst/>
            <a:ahLst/>
            <a:cxnLst/>
            <a:rect l="l" t="t" r="r" b="b"/>
            <a:pathLst>
              <a:path w="17960592" h="9395572">
                <a:moveTo>
                  <a:pt x="0" y="0"/>
                </a:moveTo>
                <a:lnTo>
                  <a:pt x="17960592" y="0"/>
                </a:lnTo>
                <a:lnTo>
                  <a:pt x="17960592" y="9395572"/>
                </a:lnTo>
                <a:lnTo>
                  <a:pt x="0" y="9395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Freeform 5"/>
          <p:cNvSpPr/>
          <p:nvPr/>
        </p:nvSpPr>
        <p:spPr>
          <a:xfrm>
            <a:off x="3034284" y="4210555"/>
            <a:ext cx="169164" cy="390144"/>
          </a:xfrm>
          <a:custGeom>
            <a:avLst/>
            <a:gdLst/>
            <a:ahLst/>
            <a:cxnLst/>
            <a:rect l="l" t="t" r="r" b="b"/>
            <a:pathLst>
              <a:path w="169164" h="390144">
                <a:moveTo>
                  <a:pt x="0" y="0"/>
                </a:moveTo>
                <a:lnTo>
                  <a:pt x="169164" y="0"/>
                </a:lnTo>
                <a:lnTo>
                  <a:pt x="169164" y="390144"/>
                </a:lnTo>
                <a:lnTo>
                  <a:pt x="0" y="390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34284" y="5490410"/>
            <a:ext cx="284483" cy="390449"/>
          </a:xfrm>
          <a:custGeom>
            <a:avLst/>
            <a:gdLst/>
            <a:ahLst/>
            <a:cxnLst/>
            <a:rect l="l" t="t" r="r" b="b"/>
            <a:pathLst>
              <a:path w="284483" h="390449">
                <a:moveTo>
                  <a:pt x="0" y="0"/>
                </a:moveTo>
                <a:lnTo>
                  <a:pt x="284483" y="0"/>
                </a:lnTo>
                <a:lnTo>
                  <a:pt x="284483" y="390449"/>
                </a:lnTo>
                <a:lnTo>
                  <a:pt x="0" y="390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34284" y="6771132"/>
            <a:ext cx="274320" cy="390144"/>
          </a:xfrm>
          <a:custGeom>
            <a:avLst/>
            <a:gdLst/>
            <a:ahLst/>
            <a:cxnLst/>
            <a:rect l="l" t="t" r="r" b="b"/>
            <a:pathLst>
              <a:path w="274320" h="390144">
                <a:moveTo>
                  <a:pt x="0" y="0"/>
                </a:moveTo>
                <a:lnTo>
                  <a:pt x="274320" y="0"/>
                </a:lnTo>
                <a:lnTo>
                  <a:pt x="274320" y="390144"/>
                </a:lnTo>
                <a:lnTo>
                  <a:pt x="0" y="3901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2684" y="7187689"/>
            <a:ext cx="1783080" cy="10668"/>
          </a:xfrm>
          <a:custGeom>
            <a:avLst/>
            <a:gdLst/>
            <a:ahLst/>
            <a:cxnLst/>
            <a:rect l="l" t="t" r="r" b="b"/>
            <a:pathLst>
              <a:path w="1783080" h="10668">
                <a:moveTo>
                  <a:pt x="0" y="0"/>
                </a:moveTo>
                <a:lnTo>
                  <a:pt x="1783080" y="0"/>
                </a:lnTo>
                <a:lnTo>
                  <a:pt x="1783080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34284" y="8051549"/>
            <a:ext cx="278892" cy="390144"/>
          </a:xfrm>
          <a:custGeom>
            <a:avLst/>
            <a:gdLst/>
            <a:ahLst/>
            <a:cxnLst/>
            <a:rect l="l" t="t" r="r" b="b"/>
            <a:pathLst>
              <a:path w="278892" h="390144">
                <a:moveTo>
                  <a:pt x="0" y="0"/>
                </a:moveTo>
                <a:lnTo>
                  <a:pt x="278892" y="0"/>
                </a:lnTo>
                <a:lnTo>
                  <a:pt x="278892" y="390144"/>
                </a:lnTo>
                <a:lnTo>
                  <a:pt x="0" y="390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779008" y="1344092"/>
            <a:ext cx="6839712" cy="107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  <a:hlinkClick r:id="rId10" tooltip="https://wp.shu.edu.tw/wp-ctt/uploads/sites/58/2024/04/b76d3361ab089f1cd16795c3ffa72fdb.pdf"/>
              </a:rPr>
              <a:t>課程規定</a:t>
            </a:r>
            <a:endParaRPr lang="en-US" sz="6600" dirty="0">
              <a:solidFill>
                <a:srgbClr val="895294"/>
              </a:solidFill>
              <a:latin typeface="Arimo"/>
              <a:ea typeface="Arimo"/>
              <a:cs typeface="Arimo"/>
              <a:sym typeface="Arimo"/>
              <a:hlinkClick r:id="rId10" tooltip="https://wp.shu.edu.tw/wp-ctt/uploads/sites/58/2024/04/b76d3361ab089f1cd16795c3ffa72fdb.pdf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77728" y="2939128"/>
            <a:ext cx="12842272" cy="5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【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世新大學新聞傳播學院</a:t>
            </a:r>
            <a:r>
              <a:rPr lang="zh-TW" alt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廣播電視電影學系獨立研究或</a:t>
            </a:r>
            <a:r>
              <a:rPr lang="zh-TW" alt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11"/>
              </a:rPr>
              <a:t>畢業</a:t>
            </a:r>
            <a:r>
              <a:rPr lang="zh-TW" alt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製作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規定及實施辦法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】</a:t>
            </a:r>
            <a:endParaRPr lang="en-US" sz="28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10" tooltip="https://wp.shu.edu.tw/wp-ctt/uploads/sites/58/2024/04/b76d3361ab089f1cd16795c3ffa72fdb.pdf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54615" y="6033507"/>
            <a:ext cx="6856185" cy="563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1"/>
              </a:lnSpc>
            </a:pPr>
            <a:r>
              <a:rPr lang="zh-TW" alt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評估作品產</a:t>
            </a: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出的預算額度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18767" y="6618732"/>
            <a:ext cx="11961905" cy="58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1"/>
              </a:lnSpc>
            </a:pP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器材借用需依</a:t>
            </a: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  <a:hlinkClick r:id="rId12" tooltip="https://cte.web.shu.edu.tw/tlrd/tlrdborrow-2"/>
              </a:rPr>
              <a:t>照</a:t>
            </a:r>
            <a:r>
              <a:rPr lang="en-US" sz="2795" spc="2" dirty="0" err="1">
                <a:solidFill>
                  <a:srgbClr val="0000FF"/>
                </a:solidFill>
                <a:latin typeface="Arimo"/>
                <a:ea typeface="Arimo"/>
                <a:cs typeface="Arimo"/>
                <a:sym typeface="Arimo"/>
                <a:hlinkClick r:id="rId12" tooltip="https://cte.web.shu.edu.tw/tlrd/tlrdborrow-2"/>
              </a:rPr>
              <a:t>教學資源組</a:t>
            </a: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的考核及借用規定。選影像創作類的同學，組員</a:t>
            </a:r>
            <a:endParaRPr lang="en-US" sz="2795" spc="2" dirty="0">
              <a:solidFill>
                <a:srgbClr val="89529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318767" y="7264458"/>
            <a:ext cx="13403790" cy="60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1"/>
              </a:lnSpc>
            </a:pP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人數若低於</a:t>
            </a:r>
            <a:r>
              <a:rPr lang="en-US" sz="2795" spc="2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3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人(</a:t>
            </a:r>
            <a:r>
              <a:rPr lang="en-US" sz="2795" spc="2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含</a:t>
            </a:r>
            <a:r>
              <a:rPr lang="en-US" sz="2795" spc="2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)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，</a:t>
            </a: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基於資源有限的前提下，將無法借用學校任何器材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18767" y="7910184"/>
            <a:ext cx="10517762" cy="56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1"/>
              </a:lnSpc>
            </a:pP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因為學制與學分差異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，</a:t>
            </a:r>
            <a:r>
              <a:rPr lang="zh-TW" alt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廣電系</a:t>
            </a:r>
            <a:r>
              <a:rPr lang="en-US" altLang="zh-TW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(A)</a:t>
            </a:r>
            <a:r>
              <a:rPr lang="zh-TW" alt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 與 </a:t>
            </a: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影視</a:t>
            </a:r>
            <a:r>
              <a:rPr lang="zh-TW" alt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學程</a:t>
            </a:r>
            <a:r>
              <a:rPr lang="en-US" altLang="zh-TW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(C)</a:t>
            </a:r>
            <a:r>
              <a:rPr lang="zh-TW" alt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無法</a:t>
            </a:r>
            <a:r>
              <a:rPr lang="zh-TW" alt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互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跨</a:t>
            </a:r>
            <a:r>
              <a:rPr lang="zh-TW" alt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選課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81309" y="4052577"/>
            <a:ext cx="13575497" cy="56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1"/>
              </a:lnSpc>
            </a:pP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所有作品都需要參加系上主辦之</a:t>
            </a:r>
            <a:r>
              <a:rPr lang="en-US" sz="2795" spc="2" dirty="0" err="1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「畢業成果</a:t>
            </a:r>
            <a:r>
              <a:rPr lang="zh-TW" altLang="en-US" sz="2795" spc="2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展</a:t>
            </a:r>
            <a:r>
              <a:rPr lang="en-US" sz="2795" spc="2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」</a:t>
            </a:r>
            <a:r>
              <a:rPr lang="en-US" altLang="zh-TW" sz="2795" spc="2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(</a:t>
            </a:r>
            <a:r>
              <a:rPr lang="en-US" sz="2795" spc="2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畢</a:t>
            </a:r>
            <a:r>
              <a:rPr lang="zh-TW" altLang="en-US" sz="2795" spc="2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展</a:t>
            </a:r>
            <a:r>
              <a:rPr lang="en-US" altLang="zh-TW" sz="2795" spc="2" dirty="0">
                <a:solidFill>
                  <a:srgbClr val="00B05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r>
              <a:rPr lang="en-US" sz="2795" spc="2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5" spc="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公開發表與評論</a:t>
            </a:r>
            <a:r>
              <a:rPr lang="en-US" sz="2795" spc="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；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13176" y="4750498"/>
            <a:ext cx="11123796" cy="60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1"/>
              </a:lnSpc>
            </a:pPr>
            <a:r>
              <a:rPr lang="en-US" sz="2795" spc="2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每位同學都需要繳交畢展經費，實際費用以當學年公告為主。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54615" y="5555790"/>
            <a:ext cx="13505507" cy="45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sz="2798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畢業製作的經費由</a:t>
            </a:r>
            <a:r>
              <a:rPr lang="en-US" sz="2798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各組</a:t>
            </a:r>
            <a:r>
              <a:rPr lang="en-US" altLang="zh-TW" sz="2798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2798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個人</a:t>
            </a:r>
            <a:r>
              <a:rPr lang="en-US" sz="2798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自行規劃與負擔，若要選劇</a:t>
            </a:r>
            <a:r>
              <a:rPr lang="zh-TW" altLang="en-US" sz="2798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情片</a:t>
            </a:r>
            <a:r>
              <a:rPr lang="en-US" sz="2798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的同學，需先評估作品產</a:t>
            </a:r>
            <a:endParaRPr lang="en-US" sz="2798" dirty="0">
              <a:solidFill>
                <a:srgbClr val="89529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2" name="圖形 21" descr="核取記號">
            <a:extLst>
              <a:ext uri="{FF2B5EF4-FFF2-40B4-BE49-F238E27FC236}">
                <a16:creationId xmlns:a16="http://schemas.microsoft.com/office/drawing/2014/main" id="{8435BFD0-0A22-459E-898C-86B7724178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4367" y="23715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832999" y="965197"/>
            <a:ext cx="18925527" cy="9833762"/>
          </a:xfrm>
          <a:custGeom>
            <a:avLst/>
            <a:gdLst/>
            <a:ahLst/>
            <a:cxnLst/>
            <a:rect l="l" t="t" r="r" b="b"/>
            <a:pathLst>
              <a:path w="18925527" h="9833762">
                <a:moveTo>
                  <a:pt x="0" y="0"/>
                </a:moveTo>
                <a:lnTo>
                  <a:pt x="18925527" y="0"/>
                </a:lnTo>
                <a:lnTo>
                  <a:pt x="18925527" y="9833762"/>
                </a:lnTo>
                <a:lnTo>
                  <a:pt x="0" y="983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E777B3-0F7D-42DE-A86F-1F734A7B8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947879"/>
            <a:ext cx="8010525" cy="8750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形 12" descr="核取記號">
            <a:extLst>
              <a:ext uri="{FF2B5EF4-FFF2-40B4-BE49-F238E27FC236}">
                <a16:creationId xmlns:a16="http://schemas.microsoft.com/office/drawing/2014/main" id="{DBBD5240-9E00-4CF4-B095-F7CEEE37F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8469" y="2628900"/>
            <a:ext cx="609600" cy="6096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AF01B92-2481-4B80-A6C9-DB21B0A9DE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/>
          <a:stretch/>
        </p:blipFill>
        <p:spPr>
          <a:xfrm>
            <a:off x="752475" y="947879"/>
            <a:ext cx="8086725" cy="8817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832999" y="965197"/>
            <a:ext cx="18925527" cy="9833762"/>
          </a:xfrm>
          <a:custGeom>
            <a:avLst/>
            <a:gdLst/>
            <a:ahLst/>
            <a:cxnLst/>
            <a:rect l="l" t="t" r="r" b="b"/>
            <a:pathLst>
              <a:path w="18925527" h="9833762">
                <a:moveTo>
                  <a:pt x="0" y="0"/>
                </a:moveTo>
                <a:lnTo>
                  <a:pt x="18925527" y="0"/>
                </a:lnTo>
                <a:lnTo>
                  <a:pt x="18925527" y="9833762"/>
                </a:lnTo>
                <a:lnTo>
                  <a:pt x="0" y="9833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191000" y="4076700"/>
            <a:ext cx="10262987" cy="118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3"/>
              </a:lnSpc>
            </a:pPr>
            <a:r>
              <a:rPr lang="en-US" sz="7202" dirty="0" err="1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指導老師</a:t>
            </a:r>
            <a:r>
              <a:rPr lang="zh-TW" altLang="en-US" sz="7202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與先修課程規定</a:t>
            </a:r>
            <a:endParaRPr lang="en-US" sz="7202" dirty="0">
              <a:solidFill>
                <a:srgbClr val="895294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53142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FD6DA4-E347-4204-8661-A1AED8877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305726"/>
              </p:ext>
            </p:extLst>
          </p:nvPr>
        </p:nvGraphicFramePr>
        <p:xfrm>
          <a:off x="457200" y="495300"/>
          <a:ext cx="16916400" cy="926207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93774060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1443005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29921382"/>
                    </a:ext>
                  </a:extLst>
                </a:gridCol>
                <a:gridCol w="10972800">
                  <a:extLst>
                    <a:ext uri="{9D8B030D-6E8A-4147-A177-3AD203B41FA5}">
                      <a16:colId xmlns:a16="http://schemas.microsoft.com/office/drawing/2014/main" val="3303599268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「獨立研究與畢業製作」 先修課程對照表</a:t>
                      </a:r>
                    </a:p>
                  </a:txBody>
                  <a:tcPr marL="3369" marR="3369" marT="33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951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畢製類型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畢製類型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115</a:t>
                      </a: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學年度先修課程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89935"/>
                  </a:ext>
                </a:extLst>
              </a:tr>
              <a:tr h="9936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策展行銷類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策展行銷類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畢展小組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25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人為原則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55517"/>
                  </a:ext>
                </a:extLst>
              </a:tr>
              <a:tr h="1260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文字創作類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文字創作類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劇本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「劇本寫作」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及「劇本分析」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或「進階劇本寫作」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（二擇一），成績皆需達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 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分以上。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5821"/>
                  </a:ext>
                </a:extLst>
              </a:tr>
              <a:tr h="12602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論文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「傳播理論」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或「影視理論」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或「電影理論」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(2/0)(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三擇一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通過且「廣電研究方法」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或「電影研究方法」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(0/2)(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二擇一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通過，成績皆需達 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分以上。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151771"/>
                  </a:ext>
                </a:extLst>
              </a:tr>
              <a:tr h="94754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聲音創作類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聲音創作類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廣播節目、廣播劇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3-6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廣播節目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大三「廣播全媒體製作」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b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廣播劇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「廣播全媒體製作」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及通過「劇本寫作」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或「戲劇概論」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二擇一。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00975"/>
                  </a:ext>
                </a:extLst>
              </a:tr>
              <a:tr h="8144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聲音劇場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3-6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「廣播全媒體製作」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及通過「劇本寫作」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或「戲劇概論」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二擇一。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016926"/>
                  </a:ext>
                </a:extLst>
              </a:tr>
              <a:tr h="7004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有聲書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3-6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「廣播基礎實務」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及「有聲書製作」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7762"/>
                  </a:ext>
                </a:extLst>
              </a:tr>
              <a:tr h="10424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Podcast</a:t>
                      </a:r>
                      <a:b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2-5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「播客實務」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、「網路影音與社群傳播」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、「播客創業與市場推廣」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，三擇二通過。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35135"/>
                  </a:ext>
                </a:extLst>
              </a:tr>
              <a:tr h="9475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音樂專輯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人以上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「流行音樂創作」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或「數位音樂製作」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或「數位聲音製作」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三擇一通過。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9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69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6F54D57-0914-4F50-983C-E84268227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576611"/>
              </p:ext>
            </p:extLst>
          </p:nvPr>
        </p:nvGraphicFramePr>
        <p:xfrm>
          <a:off x="457200" y="495300"/>
          <a:ext cx="16916400" cy="93726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121183467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159591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7499707"/>
                    </a:ext>
                  </a:extLst>
                </a:gridCol>
                <a:gridCol w="11506200">
                  <a:extLst>
                    <a:ext uri="{9D8B030D-6E8A-4147-A177-3AD203B41FA5}">
                      <a16:colId xmlns:a16="http://schemas.microsoft.com/office/drawing/2014/main" val="4132330422"/>
                    </a:ext>
                  </a:extLst>
                </a:gridCol>
              </a:tblGrid>
              <a:tr h="5924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「獨立研究與畢業製作」 先修課程對照表</a:t>
                      </a:r>
                    </a:p>
                  </a:txBody>
                  <a:tcPr marL="3369" marR="3369" marT="33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41939"/>
                  </a:ext>
                </a:extLst>
              </a:tr>
              <a:tr h="6360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畢製類型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畢製類型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115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學年度先修課程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954261"/>
                  </a:ext>
                </a:extLst>
              </a:tr>
              <a:tr h="175499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影像創作類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影像創作類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劇情片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 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人以上 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：「影視製作」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及「電視攝製實務」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或「電影攝製實務」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二擇一通過。</a:t>
                      </a:r>
                    </a:p>
                    <a:p>
                      <a:pPr eaLnBrk="0" hangingPunct="0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：「戲劇類電視製作」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或「非戲劇類電視製作」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二擇一。</a:t>
                      </a:r>
                    </a:p>
                    <a:p>
                      <a:pPr eaLnBrk="0" hangingPunct="0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：「電影製作」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(3/3)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或「紀錄片製作」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或「實驗片製作」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三擇一。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69636"/>
                  </a:ext>
                </a:extLst>
              </a:tr>
              <a:tr h="17549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非劇情類節目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人以上 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：「影視製作」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及「電視攝製實務」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或「電影攝製實務」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二擇一通過。</a:t>
                      </a:r>
                    </a:p>
                    <a:p>
                      <a:pPr eaLnBrk="0" hangingPunct="0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：「戲劇類電視製作」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或「非戲劇類電視製作」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二擇一。</a:t>
                      </a:r>
                    </a:p>
                    <a:p>
                      <a:pPr eaLnBrk="0" hangingPunct="0"/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：大三「電影製作」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(3/3)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或「紀錄片製作」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或「實驗片製作」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三擇一。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945882"/>
                  </a:ext>
                </a:extLst>
              </a:tr>
              <a:tr h="835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紀錄片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1-4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「紀錄片製作」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(2/2)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76333"/>
                  </a:ext>
                </a:extLst>
              </a:tr>
              <a:tr h="835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實驗片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「實驗片製作」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(2/2)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997573"/>
                  </a:ext>
                </a:extLst>
              </a:tr>
              <a:tr h="29622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網路影音</a:t>
                      </a:r>
                      <a:b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建議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3-7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人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：「廣播全媒體製作」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</a:p>
                    <a:p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「戲劇類電視製作」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或「非戲劇類電視製作」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</a:p>
                    <a:p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「電影製作」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電影組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(3/3)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擇一通過。</a:t>
                      </a:r>
                      <a:b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zh-TW" altLang="zh-TW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且「網路影音與社群傳播」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或「多媒體創意開發與製作」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「廣電市場規劃與行銷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或「廣電市場規劃與行銷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電視組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(0/2)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或「播客創業與市場推廣」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廣播組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(2/0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0/2)(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五擇一通過</a:t>
                      </a: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L="3369" marR="3369" marT="3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70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34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69826" y="8780107"/>
            <a:ext cx="1139561" cy="1010031"/>
            <a:chOff x="0" y="0"/>
            <a:chExt cx="1139571" cy="1010031"/>
          </a:xfrm>
        </p:grpSpPr>
        <p:sp>
          <p:nvSpPr>
            <p:cNvPr id="3" name="Freeform 3"/>
            <p:cNvSpPr/>
            <p:nvPr/>
          </p:nvSpPr>
          <p:spPr>
            <a:xfrm>
              <a:off x="969772" y="127"/>
              <a:ext cx="183769" cy="984885"/>
            </a:xfrm>
            <a:custGeom>
              <a:avLst/>
              <a:gdLst/>
              <a:ahLst/>
              <a:cxnLst/>
              <a:rect l="l" t="t" r="r" b="b"/>
              <a:pathLst>
                <a:path w="183769" h="984885">
                  <a:moveTo>
                    <a:pt x="0" y="0"/>
                  </a:moveTo>
                  <a:lnTo>
                    <a:pt x="0" y="232664"/>
                  </a:lnTo>
                  <a:lnTo>
                    <a:pt x="0" y="232664"/>
                  </a:lnTo>
                  <a:cubicBezTo>
                    <a:pt x="20066" y="209169"/>
                    <a:pt x="40640" y="186309"/>
                    <a:pt x="61976" y="164338"/>
                  </a:cubicBezTo>
                  <a:cubicBezTo>
                    <a:pt x="136017" y="88265"/>
                    <a:pt x="117729" y="26162"/>
                    <a:pt x="36068" y="4953"/>
                  </a:cubicBezTo>
                  <a:cubicBezTo>
                    <a:pt x="24765" y="2032"/>
                    <a:pt x="12700" y="381"/>
                    <a:pt x="0" y="0"/>
                  </a:cubicBezTo>
                  <a:close/>
                  <a:moveTo>
                    <a:pt x="0" y="620014"/>
                  </a:moveTo>
                  <a:lnTo>
                    <a:pt x="0" y="981964"/>
                  </a:lnTo>
                  <a:cubicBezTo>
                    <a:pt x="11176" y="983869"/>
                    <a:pt x="23241" y="984885"/>
                    <a:pt x="35560" y="984885"/>
                  </a:cubicBezTo>
                  <a:cubicBezTo>
                    <a:pt x="83058" y="984885"/>
                    <a:pt x="134747" y="971169"/>
                    <a:pt x="153162" y="947293"/>
                  </a:cubicBezTo>
                  <a:cubicBezTo>
                    <a:pt x="183769" y="907669"/>
                    <a:pt x="166370" y="817245"/>
                    <a:pt x="145923" y="757047"/>
                  </a:cubicBezTo>
                  <a:cubicBezTo>
                    <a:pt x="131826" y="715518"/>
                    <a:pt x="78232" y="686435"/>
                    <a:pt x="40259" y="654177"/>
                  </a:cubicBezTo>
                  <a:cubicBezTo>
                    <a:pt x="26924" y="642747"/>
                    <a:pt x="13462" y="631444"/>
                    <a:pt x="0" y="620141"/>
                  </a:cubicBezTo>
                  <a:close/>
                </a:path>
              </a:pathLst>
            </a:custGeom>
            <a:solidFill>
              <a:srgbClr val="EAB6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832999" y="330346"/>
            <a:ext cx="19052391" cy="10468613"/>
          </a:xfrm>
          <a:custGeom>
            <a:avLst/>
            <a:gdLst/>
            <a:ahLst/>
            <a:cxnLst/>
            <a:rect l="l" t="t" r="r" b="b"/>
            <a:pathLst>
              <a:path w="19052391" h="10468613">
                <a:moveTo>
                  <a:pt x="0" y="0"/>
                </a:moveTo>
                <a:lnTo>
                  <a:pt x="19052390" y="0"/>
                </a:lnTo>
                <a:lnTo>
                  <a:pt x="19052390" y="10468613"/>
                </a:lnTo>
                <a:lnTo>
                  <a:pt x="0" y="10468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321379" y="1124479"/>
            <a:ext cx="16916400" cy="1040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000" b="1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申請說明</a:t>
            </a:r>
            <a:r>
              <a:rPr lang="en-US" altLang="zh-TW" sz="4000" b="1" dirty="0">
                <a:solidFill>
                  <a:srgbClr val="895294"/>
                </a:solidFill>
                <a:latin typeface="Arimo"/>
                <a:ea typeface="Arimo"/>
                <a:cs typeface="Arimo"/>
                <a:sym typeface="Arimo"/>
              </a:rPr>
              <a:t>-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系網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-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學習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-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大學部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-《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獨立研究或畢業製作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" name="圖片 5">
            <a:hlinkClick r:id="rId4"/>
            <a:extLst>
              <a:ext uri="{FF2B5EF4-FFF2-40B4-BE49-F238E27FC236}">
                <a16:creationId xmlns:a16="http://schemas.microsoft.com/office/drawing/2014/main" id="{E659A100-F400-4592-A4E6-F1CC04224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453"/>
          <a:stretch/>
        </p:blipFill>
        <p:spPr>
          <a:xfrm>
            <a:off x="1314848" y="2201264"/>
            <a:ext cx="15773400" cy="7767638"/>
          </a:xfrm>
          <a:prstGeom prst="rect">
            <a:avLst/>
          </a:prstGeom>
        </p:spPr>
      </p:pic>
      <p:pic>
        <p:nvPicPr>
          <p:cNvPr id="10" name="圖形 9" descr="核取記號">
            <a:extLst>
              <a:ext uri="{FF2B5EF4-FFF2-40B4-BE49-F238E27FC236}">
                <a16:creationId xmlns:a16="http://schemas.microsoft.com/office/drawing/2014/main" id="{0E449DBF-1DA2-4ECE-BBB3-5A9A48690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01800" y="8899705"/>
            <a:ext cx="914400" cy="914400"/>
          </a:xfrm>
          <a:prstGeom prst="rect">
            <a:avLst/>
          </a:prstGeom>
        </p:spPr>
      </p:pic>
      <p:pic>
        <p:nvPicPr>
          <p:cNvPr id="11" name="圖形 10" descr="核取記號">
            <a:extLst>
              <a:ext uri="{FF2B5EF4-FFF2-40B4-BE49-F238E27FC236}">
                <a16:creationId xmlns:a16="http://schemas.microsoft.com/office/drawing/2014/main" id="{32894EFC-7F00-488A-A15B-4F481AED4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42819" y="3043131"/>
            <a:ext cx="914400" cy="914400"/>
          </a:xfrm>
          <a:prstGeom prst="rect">
            <a:avLst/>
          </a:prstGeom>
        </p:spPr>
      </p:pic>
      <p:pic>
        <p:nvPicPr>
          <p:cNvPr id="12" name="圖形 11" descr="核取記號">
            <a:extLst>
              <a:ext uri="{FF2B5EF4-FFF2-40B4-BE49-F238E27FC236}">
                <a16:creationId xmlns:a16="http://schemas.microsoft.com/office/drawing/2014/main" id="{6D41323D-D6B2-4147-AA3C-100680874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6381" y="2989791"/>
            <a:ext cx="914400" cy="914400"/>
          </a:xfrm>
          <a:prstGeom prst="rect">
            <a:avLst/>
          </a:prstGeom>
        </p:spPr>
      </p:pic>
      <p:pic>
        <p:nvPicPr>
          <p:cNvPr id="13" name="圖形 12" descr="核取記號">
            <a:extLst>
              <a:ext uri="{FF2B5EF4-FFF2-40B4-BE49-F238E27FC236}">
                <a16:creationId xmlns:a16="http://schemas.microsoft.com/office/drawing/2014/main" id="{73E254B5-9CF6-4ADC-87FD-03BA1AF49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0815" y="382446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1122</Words>
  <Application>Microsoft Office PowerPoint</Application>
  <PresentationFormat>自訂</PresentationFormat>
  <Paragraphs>71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Calibri</vt:lpstr>
      <vt:lpstr>Arial</vt:lpstr>
      <vt:lpstr>新細明體</vt:lpstr>
      <vt:lpstr>Arimo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畢業製作說明會PPT.pdf</dc:title>
  <dc:creator>SHU</dc:creator>
  <cp:lastModifiedBy>SHU</cp:lastModifiedBy>
  <cp:revision>41</cp:revision>
  <dcterms:created xsi:type="dcterms:W3CDTF">2006-08-16T00:00:00Z</dcterms:created>
  <dcterms:modified xsi:type="dcterms:W3CDTF">2026-04-14T02:16:09Z</dcterms:modified>
  <dc:identifier>DAGZcVWgiKM</dc:identifier>
</cp:coreProperties>
</file>