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73" r:id="rId7"/>
    <p:sldId id="275" r:id="rId8"/>
    <p:sldId id="276" r:id="rId9"/>
    <p:sldId id="277" r:id="rId10"/>
    <p:sldId id="263" r:id="rId11"/>
    <p:sldId id="264" r:id="rId12"/>
    <p:sldId id="265" r:id="rId13"/>
    <p:sldId id="266" r:id="rId14"/>
    <p:sldId id="267" r:id="rId15"/>
    <p:sldId id="269" r:id="rId16"/>
    <p:sldId id="272" r:id="rId17"/>
    <p:sldId id="270" r:id="rId1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CCF"/>
    <a:srgbClr val="D2CDE5"/>
    <a:srgbClr val="912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52" autoAdjust="0"/>
    <p:restoredTop sz="94610"/>
  </p:normalViewPr>
  <p:slideViewPr>
    <p:cSldViewPr snapToGrid="0" snapToObjects="1">
      <p:cViewPr>
        <p:scale>
          <a:sx n="62" d="100"/>
          <a:sy n="62" d="100"/>
        </p:scale>
        <p:origin x="97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6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FF461-F655-4C77-97A7-63102094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2653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32D5B220-5BC6-4EC8-9840-7DD9D2471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1073888" cy="1094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language.wp.shu.edu.tw/?page_id=260" TargetMode="Externa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oaa.web.shu.edu.tw/%e8%a8%bb%e5%86%8a%e8%aa%b2%e5%8b%99/%e8%aa%b2%e5%8b%99%e6%a5%ad%e5%8b%99%e5%85%ac%e5%91%8a/%e8%a8%bb%e5%86%8a%e9%81%b8%e8%aa%b2%e6%89%8b%e5%86%8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drive.google.com/file/d/1ZZzCkaQdsKZ44HA2KJxVWgQqT4ZcL1A2/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hu.edu.tw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oaa.web.shu.edu.tw/%e8%a8%bb%e5%86%8a%e8%aa%b2%e5%8b%99/%e8%aa%b2%e5%8b%99%e6%a5%ad%e5%8b%99%e5%85%ac%e5%91%8a/%e8%a1%8c%e4%ba%8b%e6%9b%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shunews.wp.shu.edu.tw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Z63aEGVI_Mqa4A8regr-hBeRcDJ_ohdy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5" y="2222332"/>
            <a:ext cx="1793484" cy="18277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87598" y="4335780"/>
            <a:ext cx="4777502" cy="562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30"/>
              </a:lnSpc>
              <a:buNone/>
            </a:pPr>
            <a:r>
              <a:rPr lang="zh-TW" altLang="en-US" sz="3544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新聞</a:t>
            </a:r>
            <a:r>
              <a:rPr lang="en-US" sz="3544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系A113大學部新生 </a:t>
            </a:r>
            <a:endParaRPr lang="en-US" sz="354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87598" y="5235892"/>
            <a:ext cx="4501039" cy="562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30"/>
              </a:lnSpc>
              <a:buNone/>
            </a:pPr>
            <a:r>
              <a:rPr lang="en-US" sz="3544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選課說明與注意事項</a:t>
            </a:r>
            <a:endParaRPr lang="en-US" sz="354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598" y="2435543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課程備註說明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47643" y="3476387"/>
            <a:ext cx="7208758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專業系選修最低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2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0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學分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47643" y="3915132"/>
            <a:ext cx="7208758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835"/>
              </a:lnSpc>
              <a:buSzPct val="100000"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47643" y="4012837"/>
            <a:ext cx="7208758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835"/>
              </a:lnSpc>
              <a:buSzPct val="100000"/>
              <a:buFontTx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三必修課</a:t>
            </a:r>
            <a:r>
              <a:rPr lang="zh-TW" alt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小世界實習 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未通過大一必修課 </a:t>
            </a:r>
            <a:r>
              <a:rPr lang="zh-TW" alt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新聞採訪寫作 </a:t>
            </a:r>
            <a:r>
              <a:rPr lang="zh-TW" altLang="en-US" sz="1772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將擋修小世界實習</a:t>
            </a:r>
            <a:r>
              <a:rPr lang="zh-TW" alt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 </a:t>
            </a:r>
            <a:endParaRPr lang="en-US" altLang="zh-TW" sz="1772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 algn="l">
              <a:lnSpc>
                <a:spcPts val="2835"/>
              </a:lnSpc>
              <a:buSzPct val="100000"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98E987FB-DE70-4E80-9628-6482A14B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787598" y="618887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校訂畢業條件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50" y="1485367"/>
            <a:ext cx="1926550" cy="19265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8480" y="3646643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英語能力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5094" y="4131374"/>
            <a:ext cx="4126706" cy="25767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1. 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完成大一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外文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英文及大二英文課程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
2.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通過相當於全民英檢中級初試及格，或學校舉辦之模擬全民英檢中級初試能力會考。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未取得通過證明者，但已參加校內英語檢定補考，且未通過者，可申請修習「核心英語」課程。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9756" y="6786586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詳情可參考外語中心網頁：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66494" y="7101789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u="sng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「核心英語」檢測相關規定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910" y="1514818"/>
            <a:ext cx="1926550" cy="19265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932612" y="3676094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中文能力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275804" y="4146661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修畢語文通識中國語文課程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831" y="1514818"/>
            <a:ext cx="1926550" cy="19265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335838" y="3676094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思辯表達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8693005" y="4146661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修畢全媒體識讀課程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562" y="4939548"/>
            <a:ext cx="1926550" cy="19265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198981" y="7040421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資訊能力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6542232" y="7527029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修畢AI跨域應用與程式協作課程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3637" y="4906675"/>
            <a:ext cx="1926550" cy="192655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1437056" y="7007548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自我管理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14"/>
          <p:cNvSpPr/>
          <p:nvPr/>
        </p:nvSpPr>
        <p:spPr>
          <a:xfrm>
            <a:off x="10780307" y="7494156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修畢體育必修課程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2E159DFC-73F1-4614-87CC-7EE7E50D9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73998" y="1629728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通識課程畢業條件提醒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73998" y="2670571"/>
            <a:ext cx="3671888" cy="4195449"/>
          </a:xfrm>
          <a:prstGeom prst="roundRect">
            <a:avLst>
              <a:gd name="adj" fmla="val 919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6499027" y="2895600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通識</a:t>
            </a: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六大</a:t>
            </a:r>
            <a:r>
              <a:rPr lang="en-US" sz="2215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領域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859072" y="3382208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人文素養 G7000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859072" y="3820954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社會科學 G2000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59072" y="4259699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自然與資訊 G8000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59072" y="4698444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運動與健康 G9000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859072" y="5137190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35"/>
              </a:lnSpc>
              <a:buSzPct val="100000"/>
              <a:buChar char="•"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特色通識 G0000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859072" y="5575935"/>
            <a:ext cx="286178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>
              <a:lnSpc>
                <a:spcPts val="2835"/>
              </a:lnSpc>
              <a:buSzPct val="100000"/>
              <a:buFontTx/>
              <a:buChar char="•"/>
            </a:pPr>
            <a:r>
              <a:rPr lang="en-US" sz="1772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語文通識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  <a:b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中國語文GA00A</a:t>
            </a:r>
            <a:br>
              <a:rPr 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外國語文GA00B</a:t>
            </a:r>
            <a:endParaRPr lang="en-US" altLang="zh-TW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835"/>
              </a:lnSpc>
              <a:buSzPct val="100000"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170914" y="2670572"/>
            <a:ext cx="3671888" cy="2317382"/>
          </a:xfrm>
          <a:prstGeom prst="roundRect">
            <a:avLst>
              <a:gd name="adj" fmla="val 919"/>
            </a:avLst>
          </a:prstGeom>
          <a:solidFill>
            <a:srgbClr val="EAE8F3"/>
          </a:solidFill>
          <a:ln/>
        </p:spPr>
      </p:sp>
      <p:sp>
        <p:nvSpPr>
          <p:cNvPr id="16" name="Text 13"/>
          <p:cNvSpPr/>
          <p:nvPr/>
        </p:nvSpPr>
        <p:spPr>
          <a:xfrm>
            <a:off x="10395942" y="2895600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A113通識課畢業條件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395942" y="3382208"/>
            <a:ext cx="3221831" cy="1440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至少修習16學分，須包含4個不同領域，其中必選「語文通識」領域之中國語文相關課程至少2學分，方得畢業。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920044" y="5902116"/>
            <a:ext cx="32218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→必選，至少2學分</a:t>
            </a:r>
            <a:endParaRPr lang="en-US" sz="1772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56859" y="7045345"/>
            <a:ext cx="7844151" cy="369332"/>
          </a:xfrm>
          <a:prstGeom prst="rect">
            <a:avLst/>
          </a:prstGeom>
          <a:solidFill>
            <a:srgbClr val="403CCF"/>
          </a:solidFill>
          <a:ln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通識課程每個領域皆可排8個志願，第一志願選上之通識課程不可退選。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92941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787598" y="618887"/>
            <a:ext cx="6528197" cy="562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30"/>
              </a:lnSpc>
              <a:buNone/>
            </a:pPr>
            <a:r>
              <a:rPr lang="en-US" sz="3544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113學年度第一學期網路選課時間</a:t>
            </a:r>
            <a:endParaRPr lang="en-US" sz="35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87598" y="1631513"/>
            <a:ext cx="13055203" cy="3877985"/>
          </a:xfrm>
          <a:prstGeom prst="roundRect">
            <a:avLst>
              <a:gd name="adj" fmla="val 8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787598" y="5762625"/>
            <a:ext cx="13055203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8"/>
              </a:lnSpc>
              <a:buNone/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注意事項：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787598" y="6303764"/>
            <a:ext cx="13055203" cy="16691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8"/>
              </a:lnSpc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1.選課方式：預選志願蒐集，在規定時間內不論何時點選皆不影響選課權益。</a:t>
            </a:r>
          </a:p>
          <a:p>
            <a:pPr>
              <a:lnSpc>
                <a:spcPts val="2268"/>
              </a:lnSpc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2.本階段選課不設人數上限(</a:t>
            </a:r>
            <a:r>
              <a:rPr lang="en-US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點選不表示選課成功</a:t>
            </a: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)。</a:t>
            </a: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3.０AI跨域應用與程式協作、大二英文、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通識</a:t>
            </a: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、體育興趣：依志願序篩選（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以第1志願選上不可退選</a:t>
            </a: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）。</a:t>
            </a: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4.每日點選確認選課次數有250次之上限，超過者，當日無法再選課。</a:t>
            </a: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5.8/30(五)下午2點公告選課結果。</a:t>
            </a:r>
            <a:endParaRPr lang="en-US" altLang="zh-TW" b="1" dirty="0">
              <a:solidFill>
                <a:srgbClr val="403CC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68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268"/>
              </a:lnSpc>
              <a:buNone/>
            </a:pP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787598" y="6844903"/>
            <a:ext cx="13055203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8"/>
              </a:lnSpc>
              <a:buNone/>
            </a:pPr>
            <a:endParaRPr lang="en-US" sz="1418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7" name="Image 1" descr="preencoded.png">
            <a:extLst>
              <a:ext uri="{FF2B5EF4-FFF2-40B4-BE49-F238E27FC236}">
                <a16:creationId xmlns:a16="http://schemas.microsoft.com/office/drawing/2014/main" id="{960798B3-25C9-47C6-9497-41C7DB1F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FEB10404-4220-4ACF-8CF8-1770A2C90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57651"/>
              </p:ext>
            </p:extLst>
          </p:nvPr>
        </p:nvGraphicFramePr>
        <p:xfrm>
          <a:off x="787597" y="1636949"/>
          <a:ext cx="13055205" cy="3861518"/>
        </p:xfrm>
        <a:graphic>
          <a:graphicData uri="http://schemas.openxmlformats.org/drawingml/2006/table">
            <a:tbl>
              <a:tblPr/>
              <a:tblGrid>
                <a:gridCol w="667492">
                  <a:extLst>
                    <a:ext uri="{9D8B030D-6E8A-4147-A177-3AD203B41FA5}">
                      <a16:colId xmlns:a16="http://schemas.microsoft.com/office/drawing/2014/main" val="842713897"/>
                    </a:ext>
                  </a:extLst>
                </a:gridCol>
                <a:gridCol w="1542039">
                  <a:extLst>
                    <a:ext uri="{9D8B030D-6E8A-4147-A177-3AD203B41FA5}">
                      <a16:colId xmlns:a16="http://schemas.microsoft.com/office/drawing/2014/main" val="3860936419"/>
                    </a:ext>
                  </a:extLst>
                </a:gridCol>
                <a:gridCol w="1644841">
                  <a:extLst>
                    <a:ext uri="{9D8B030D-6E8A-4147-A177-3AD203B41FA5}">
                      <a16:colId xmlns:a16="http://schemas.microsoft.com/office/drawing/2014/main" val="2856059892"/>
                    </a:ext>
                  </a:extLst>
                </a:gridCol>
                <a:gridCol w="5756945">
                  <a:extLst>
                    <a:ext uri="{9D8B030D-6E8A-4147-A177-3AD203B41FA5}">
                      <a16:colId xmlns:a16="http://schemas.microsoft.com/office/drawing/2014/main" val="1722815002"/>
                    </a:ext>
                  </a:extLst>
                </a:gridCol>
                <a:gridCol w="2004650">
                  <a:extLst>
                    <a:ext uri="{9D8B030D-6E8A-4147-A177-3AD203B41FA5}">
                      <a16:colId xmlns:a16="http://schemas.microsoft.com/office/drawing/2014/main" val="1358040642"/>
                    </a:ext>
                  </a:extLst>
                </a:gridCol>
                <a:gridCol w="1439238">
                  <a:extLst>
                    <a:ext uri="{9D8B030D-6E8A-4147-A177-3AD203B41FA5}">
                      <a16:colId xmlns:a16="http://schemas.microsoft.com/office/drawing/2014/main" val="206175715"/>
                    </a:ext>
                  </a:extLst>
                </a:gridCol>
              </a:tblGrid>
              <a:tr h="410375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三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階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預</a:t>
                      </a:r>
                      <a:endParaRPr lang="en-US" altLang="zh-TW" sz="1800" b="1" kern="5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選</a:t>
                      </a:r>
                      <a:endParaRPr lang="en-US" altLang="zh-TW" sz="1800" b="1" kern="5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︶</a:t>
                      </a:r>
                    </a:p>
                  </a:txBody>
                  <a:tcPr marL="0" marR="25384" marT="25384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選課循環</a:t>
                      </a:r>
                    </a:p>
                  </a:txBody>
                  <a:tcPr marL="0" marR="25384" marT="25384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學 制</a:t>
                      </a:r>
                    </a:p>
                  </a:txBody>
                  <a:tcPr marL="0" marR="25384" marT="25384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年 級</a:t>
                      </a:r>
                    </a:p>
                  </a:txBody>
                  <a:tcPr marL="0" marR="25384" marT="25384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選課系統開放時間</a:t>
                      </a:r>
                    </a:p>
                  </a:txBody>
                  <a:tcPr marL="0" marR="25384" marT="25384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78119"/>
                  </a:ext>
                </a:extLst>
              </a:tr>
              <a:tr h="7934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第一</a:t>
                      </a:r>
                      <a:r>
                        <a:rPr lang="zh-TW" alt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輪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D.M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博碩士新生</a:t>
                      </a:r>
                      <a:endParaRPr lang="en-US" alt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（含一年級在校生、復學生）</a:t>
                      </a:r>
                    </a:p>
                  </a:txBody>
                  <a:tcPr marL="25384" marR="2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8/26</a:t>
                      </a:r>
                      <a:r>
                        <a:rPr lang="zh-TW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－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8/28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9:30-</a:t>
                      </a:r>
                      <a:r>
                        <a:rPr lang="en-US" alt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24</a:t>
                      </a: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:00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247611"/>
                  </a:ext>
                </a:extLst>
              </a:tr>
              <a:tr h="6564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大一新生（含一年級在校生、復學生）</a:t>
                      </a:r>
                    </a:p>
                  </a:txBody>
                  <a:tcPr marL="25384" marR="2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8/26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5249463"/>
                  </a:ext>
                </a:extLst>
              </a:tr>
              <a:tr h="6737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大二、大三轉學生、大三雙聯生</a:t>
                      </a:r>
                    </a:p>
                  </a:txBody>
                  <a:tcPr marL="25384" marR="2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8/27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81582"/>
                  </a:ext>
                </a:extLst>
              </a:tr>
              <a:tr h="7229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第二輪</a:t>
                      </a:r>
                    </a:p>
                  </a:txBody>
                  <a:tcPr marL="0" marR="25384" marT="0" marB="25384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大一新生（含一年級在校生、復學生）</a:t>
                      </a:r>
                    </a:p>
                  </a:txBody>
                  <a:tcPr marL="25384" marR="2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75565" algn="ctr">
                        <a:spcAft>
                          <a:spcPts val="0"/>
                        </a:spcAft>
                      </a:pP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8/28</a:t>
                      </a:r>
                      <a:endParaRPr lang="en-US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84" marT="0" marB="25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03992"/>
                  </a:ext>
                </a:extLst>
              </a:tr>
              <a:tr h="6045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大二、大三轉學生、大三雙聯生</a:t>
                      </a:r>
                    </a:p>
                  </a:txBody>
                  <a:tcPr marL="25384" marR="2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indent="75565" algn="ctr">
                        <a:spcAft>
                          <a:spcPts val="0"/>
                        </a:spcAft>
                      </a:pPr>
                      <a:endParaRPr lang="en-US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912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787598" y="731181"/>
            <a:ext cx="4897517" cy="4218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23"/>
              </a:lnSpc>
              <a:buNone/>
            </a:pPr>
            <a:r>
              <a:rPr lang="en-US" sz="354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113學年度第一學期網路選課時間</a:t>
            </a:r>
            <a:endParaRPr lang="en-US" sz="354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787598" y="5825997"/>
            <a:ext cx="13055203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8"/>
              </a:lnSpc>
              <a:buNone/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注意事項：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787598" y="6367136"/>
            <a:ext cx="13055203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8"/>
              </a:lnSpc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1.選課方式：線上加退選，即時得知選課結果。</a:t>
            </a:r>
            <a:r>
              <a:rPr lang="en-US" altLang="zh-TW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※</a:t>
            </a:r>
            <a:r>
              <a:rPr lang="zh-TW" altLang="en-US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即時選上的課就要去上課</a:t>
            </a:r>
            <a:endParaRPr lang="en-US" b="1" dirty="0">
              <a:solidFill>
                <a:srgbClr val="403CC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2.在校生請注意：需填畢「教學意見調查表」(</a:t>
            </a:r>
            <a:r>
              <a:rPr lang="en-US" altLang="zh-TW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大一新生免填</a:t>
            </a: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3.以第1志願選上之興趣選項課程不可退選</a:t>
            </a: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（０AI跨域應用與程式協作、大二英文、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通識</a:t>
            </a: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、體育興趣）。</a:t>
            </a: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4.每日點選確認選課次數有250次之上限，超過者，當日無法再選課。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68"/>
              </a:lnSpc>
            </a:pPr>
            <a:r>
              <a:rPr lang="en-US" altLang="zh-TW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68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lnSpc>
                <a:spcPts val="2268"/>
              </a:lnSpc>
              <a:buNone/>
            </a:pPr>
            <a:r>
              <a:rPr lang="en-US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 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3" name="Image 1" descr="preencoded.png">
            <a:extLst>
              <a:ext uri="{FF2B5EF4-FFF2-40B4-BE49-F238E27FC236}">
                <a16:creationId xmlns:a16="http://schemas.microsoft.com/office/drawing/2014/main" id="{96B6B553-876E-4863-9C5A-313C0090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graphicFrame>
        <p:nvGraphicFramePr>
          <p:cNvPr id="62" name="表格 61">
            <a:extLst>
              <a:ext uri="{FF2B5EF4-FFF2-40B4-BE49-F238E27FC236}">
                <a16:creationId xmlns:a16="http://schemas.microsoft.com/office/drawing/2014/main" id="{37CD8975-10BF-446E-AFB8-92B38B8C0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90921"/>
              </p:ext>
            </p:extLst>
          </p:nvPr>
        </p:nvGraphicFramePr>
        <p:xfrm>
          <a:off x="787598" y="1626090"/>
          <a:ext cx="13055203" cy="4014848"/>
        </p:xfrm>
        <a:graphic>
          <a:graphicData uri="http://schemas.openxmlformats.org/drawingml/2006/table">
            <a:tbl>
              <a:tblPr/>
              <a:tblGrid>
                <a:gridCol w="656191">
                  <a:extLst>
                    <a:ext uri="{9D8B030D-6E8A-4147-A177-3AD203B41FA5}">
                      <a16:colId xmlns:a16="http://schemas.microsoft.com/office/drawing/2014/main" val="842713897"/>
                    </a:ext>
                  </a:extLst>
                </a:gridCol>
                <a:gridCol w="1656357">
                  <a:extLst>
                    <a:ext uri="{9D8B030D-6E8A-4147-A177-3AD203B41FA5}">
                      <a16:colId xmlns:a16="http://schemas.microsoft.com/office/drawing/2014/main" val="3860936419"/>
                    </a:ext>
                  </a:extLst>
                </a:gridCol>
                <a:gridCol w="1654907">
                  <a:extLst>
                    <a:ext uri="{9D8B030D-6E8A-4147-A177-3AD203B41FA5}">
                      <a16:colId xmlns:a16="http://schemas.microsoft.com/office/drawing/2014/main" val="2856059892"/>
                    </a:ext>
                  </a:extLst>
                </a:gridCol>
                <a:gridCol w="4857094">
                  <a:extLst>
                    <a:ext uri="{9D8B030D-6E8A-4147-A177-3AD203B41FA5}">
                      <a16:colId xmlns:a16="http://schemas.microsoft.com/office/drawing/2014/main" val="1722815002"/>
                    </a:ext>
                  </a:extLst>
                </a:gridCol>
                <a:gridCol w="2142517">
                  <a:extLst>
                    <a:ext uri="{9D8B030D-6E8A-4147-A177-3AD203B41FA5}">
                      <a16:colId xmlns:a16="http://schemas.microsoft.com/office/drawing/2014/main" val="1358040642"/>
                    </a:ext>
                  </a:extLst>
                </a:gridCol>
                <a:gridCol w="2088137">
                  <a:extLst>
                    <a:ext uri="{9D8B030D-6E8A-4147-A177-3AD203B41FA5}">
                      <a16:colId xmlns:a16="http://schemas.microsoft.com/office/drawing/2014/main" val="206175715"/>
                    </a:ext>
                  </a:extLst>
                </a:gridCol>
              </a:tblGrid>
              <a:tr h="420552">
                <a:tc rowSpan="9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四</a:t>
                      </a:r>
                      <a:endParaRPr lang="en-US" altLang="zh-TW" sz="1800" b="1" kern="5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階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即</a:t>
                      </a:r>
                      <a:endParaRPr lang="en-US" altLang="zh-TW" sz="1800" b="1" kern="5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︶</a:t>
                      </a:r>
                    </a:p>
                  </a:txBody>
                  <a:tcPr marL="0" marR="25378" marT="25378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選課循環</a:t>
                      </a:r>
                    </a:p>
                  </a:txBody>
                  <a:tcPr marL="0" marR="25378" marT="25378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學 制</a:t>
                      </a:r>
                    </a:p>
                  </a:txBody>
                  <a:tcPr marL="0" marR="25378" marT="25378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年 級</a:t>
                      </a:r>
                    </a:p>
                  </a:txBody>
                  <a:tcPr marL="0" marR="25378" marT="25378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選課系統開放時間</a:t>
                      </a:r>
                    </a:p>
                  </a:txBody>
                  <a:tcPr marL="0" marR="25378" marT="25378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78119"/>
                  </a:ext>
                </a:extLst>
              </a:tr>
              <a:tr h="4880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第一輪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 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D.M.I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博碩士、產業專班各年級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5</a:t>
                      </a: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－</a:t>
                      </a: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13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9:30-</a:t>
                      </a:r>
                      <a:r>
                        <a:rPr lang="en-US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19:00</a:t>
                      </a:r>
                      <a:endParaRPr lang="zh-TW" sz="1800" b="1" kern="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247611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78" marT="0" marB="25378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大四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5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5249463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大三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6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81582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大二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75569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大一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10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70924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第二輪</a:t>
                      </a: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大四、大三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11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03992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17780" marT="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大二、大一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12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91204"/>
                  </a:ext>
                </a:extLst>
              </a:tr>
              <a:tr h="44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第三輪</a:t>
                      </a: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A</a:t>
                      </a:r>
                      <a:endParaRPr lang="zh-TW" sz="1800" b="1" kern="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0" marR="25378" marT="0" marB="253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各年級</a:t>
                      </a: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9/</a:t>
                      </a:r>
                      <a:r>
                        <a:rPr lang="en-US" altLang="zh-TW" sz="1800" b="1" kern="5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angal" panose="02040503050203030202" pitchFamily="18" charset="0"/>
                        </a:rPr>
                        <a:t>13</a:t>
                      </a:r>
                      <a:endParaRPr lang="zh-TW" sz="1800" b="1" kern="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25378" marR="25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618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598" y="688147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選課提醒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7598" y="1536488"/>
            <a:ext cx="4586288" cy="2749593"/>
          </a:xfrm>
          <a:prstGeom prst="roundRect">
            <a:avLst>
              <a:gd name="adj" fmla="val 1175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012627" y="1761516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詳閱選課手冊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12627" y="2248124"/>
            <a:ext cx="4136231" cy="19352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請同學一定要詳閱選課手冊，了解重要規定，維護自身權益。</a:t>
            </a:r>
            <a:b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查詢管道：世新大學→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【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在校生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】→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教務處→學生專區→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註冊選課手冊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日間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/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進修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) 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8914" y="1536488"/>
            <a:ext cx="4586288" cy="2749593"/>
          </a:xfrm>
          <a:prstGeom prst="roundRect">
            <a:avLst>
              <a:gd name="adj" fmla="val 1175"/>
            </a:avLst>
          </a:prstGeom>
          <a:solidFill>
            <a:srgbClr val="EAE8F3"/>
          </a:solidFill>
          <a:ln/>
        </p:spPr>
      </p:sp>
      <p:sp>
        <p:nvSpPr>
          <p:cNvPr id="10" name="Text 7"/>
          <p:cNvSpPr/>
          <p:nvPr/>
        </p:nvSpPr>
        <p:spPr>
          <a:xfrm>
            <a:off x="5823942" y="1761516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課程使用費用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23942" y="2248123"/>
            <a:ext cx="4136231" cy="1209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凡修習使用電腦及網路通訊課程、語言實習器材課程者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課程名稱前有“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0”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符號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，需繳交相關使用費用。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87598" y="4381428"/>
            <a:ext cx="9397603" cy="1189867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1012627" y="4526246"/>
            <a:ext cx="3174362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69"/>
              </a:lnSpc>
            </a:pPr>
            <a:r>
              <a:rPr lang="en-US" altLang="zh-TW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0AI</a:t>
            </a: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跨域應用與程式協作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12627" y="5012855"/>
            <a:ext cx="8947547" cy="4782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新聞系學生為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113-2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修課，</a:t>
            </a:r>
            <a:r>
              <a:rPr lang="en-US" altLang="zh-TW" sz="1772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113-1</a:t>
            </a:r>
            <a:r>
              <a:rPr lang="zh-TW" altLang="en-US" sz="1772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請勿加選課程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會被刪課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F94BB68A-5020-40F7-906D-6A54F928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787599" y="5667986"/>
            <a:ext cx="9397603" cy="1849983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9" name="Text 11"/>
          <p:cNvSpPr/>
          <p:nvPr/>
        </p:nvSpPr>
        <p:spPr>
          <a:xfrm>
            <a:off x="1012628" y="5812804"/>
            <a:ext cx="3174362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69"/>
              </a:lnSpc>
            </a:pPr>
            <a:r>
              <a:rPr lang="en-US" altLang="zh-TW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0</a:t>
            </a: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大一外文英文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1012628" y="6299413"/>
            <a:ext cx="8947547" cy="1218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請同學於開學前上網確認自己的上課班級。本課程在「開學第一週測驗能力分班」，請同學務必準時到達教室參加能力分班測驗考試。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本考試不僅攸關分班，考試成績也會列入學期總成績 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20% 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！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記得帶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2B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鉛筆與橡皮擦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598" y="976903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選課提醒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7598" y="1937538"/>
            <a:ext cx="9397603" cy="1791771"/>
          </a:xfrm>
          <a:prstGeom prst="roundRect">
            <a:avLst>
              <a:gd name="adj" fmla="val 1175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012628" y="2162566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課程抵免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12628" y="2649174"/>
            <a:ext cx="9172573" cy="104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同學如有「課程抵免」需求，請於 </a:t>
            </a:r>
            <a:r>
              <a:rPr lang="en-US" sz="1772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9/2(一)</a:t>
            </a:r>
            <a:r>
              <a:rPr lang="en-US" sz="1772" b="1" u="sng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以前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至系統完成申請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</a:p>
          <a:p>
            <a:pPr marL="0" indent="0">
              <a:lnSpc>
                <a:spcPts val="2835"/>
              </a:lnSpc>
              <a:buNone/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請參考</a:t>
            </a:r>
            <a:r>
              <a:rPr lang="en-US" sz="1772" b="1" u="sng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學生線上抵免作業流程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87599" y="3936271"/>
            <a:ext cx="9397603" cy="165675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1012628" y="416129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學分</a:t>
            </a: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數下</a:t>
            </a: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限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12628" y="4647908"/>
            <a:ext cx="8947547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大一至大三每學期修課</a:t>
            </a:r>
            <a:r>
              <a:rPr lang="en-US" altLang="zh-TW" sz="1772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學分數下限為16學分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，大四每學期修課學分數下限為8學分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altLang="zh-TW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F94BB68A-5020-40F7-906D-6A54F928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787598" y="5799698"/>
            <a:ext cx="9397603" cy="1656755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9" name="Text 11"/>
          <p:cNvSpPr/>
          <p:nvPr/>
        </p:nvSpPr>
        <p:spPr>
          <a:xfrm>
            <a:off x="1012628" y="6024726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學分</a:t>
            </a:r>
            <a:r>
              <a:rPr lang="zh-TW" alt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數</a:t>
            </a:r>
            <a:r>
              <a:rPr lang="en-US" sz="2215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上限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1012627" y="6511335"/>
            <a:ext cx="8947547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大一至大四每學期修課</a:t>
            </a:r>
            <a:r>
              <a:rPr lang="en-US" sz="1772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學分數上限均為25學分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，上學期成績80分（含）以上且經學系主管核可者，可加修6學分或6小時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5765" y="5007953"/>
            <a:ext cx="8974410" cy="372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※</a:t>
            </a:r>
            <a:r>
              <a:rPr lang="en-US" sz="1772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每學期必修會預先排入課表內，選課期間須選的課：選修、需要排志願序的必修、通識</a:t>
            </a:r>
            <a:endParaRPr lang="en-US" sz="1772" b="1" dirty="0">
              <a:solidFill>
                <a:srgbClr val="403CC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511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787598" y="1158835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其他提醒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8" y="2312194"/>
            <a:ext cx="4126706" cy="25504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7598" y="5143857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【行事曆】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87598" y="5630466"/>
            <a:ext cx="4126706" cy="14401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835"/>
              </a:lnSpc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113學年度行事曆可在學校網站上查詢。</a:t>
            </a:r>
            <a:b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查詢路徑：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世新大學→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【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在校生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】→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4"/>
              </a:rPr>
              <a:t>教務處→ 行事曆</a:t>
            </a:r>
            <a:endParaRPr lang="en-US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 marL="0" indent="0" algn="l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847" y="2312194"/>
            <a:ext cx="4126706" cy="25504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51847" y="5143857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【聯絡資訊】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51846" y="5630466"/>
            <a:ext cx="4464247" cy="2246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若有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其他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選課問題歡迎與系辦聯繫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
電話：(02)2236-8225 Ext. 83132 ,83133
信箱：e01@mail.shu.edu.tw
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網頁：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6"/>
              </a:rPr>
              <a:t>https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  <a:hlinkClick r:id="rId6"/>
              </a:rPr>
              <a:t>://www.shu.edu.tw/ </a:t>
            </a:r>
            <a:endParaRPr lang="en-US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世新大學首頁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教學單位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新聞學系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95" y="2312194"/>
            <a:ext cx="4126706" cy="255043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6095" y="5143857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【開學通知】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716095" y="5630466"/>
            <a:ext cx="4126706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113-1於113/9/9(一)正式開學。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C6909881-7355-42E9-93F6-B111BD4B1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1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598" y="1784271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大學四年要上哪些課？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7598" y="3078242"/>
            <a:ext cx="393740" cy="393740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406366" y="3078242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系所代碼與課程查詢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06366" y="3564850"/>
            <a:ext cx="3053120" cy="36380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學系的代碼是0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b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同學們可以在教務管理系統中查詢每個學年度的四年課程表，以及專業核心能力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b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查詢路徑為：世新大學首頁→教務管理系統→【學生篇】登錄學號密碼→課務作業→SE0101全校課程地圖(學生)。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4514" y="3078242"/>
            <a:ext cx="393740" cy="393740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10" name="Text 7"/>
          <p:cNvSpPr/>
          <p:nvPr/>
        </p:nvSpPr>
        <p:spPr>
          <a:xfrm>
            <a:off x="5303282" y="3078242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四年課程計畫表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03282" y="3564850"/>
            <a:ext cx="3053120" cy="1800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新生包中的【四年課程計畫表】也可以在</a:t>
            </a:r>
            <a:r>
              <a:rPr lang="en-US" altLang="zh-TW" u="sng" dirty="0">
                <a:hlinkClick r:id="rId4"/>
              </a:rPr>
              <a:t>系網頁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查詢。查詢路徑為：學習→大學部→四年課程計畫表→113學年度大學部四年課程計畫表。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345DCBF2-A4DA-4B92-8715-4DBDC74C5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92620" y="3526139"/>
            <a:ext cx="5882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  <a:hlinkClick r:id="rId2"/>
              </a:rPr>
              <a:t>新聞系113學年度</a:t>
            </a:r>
            <a:r>
              <a:rPr lang="zh-TW" altLang="en-US" sz="2800" b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  <a:hlinkClick r:id="rId2"/>
              </a:rPr>
              <a:t>大學部職涯參考圖</a:t>
            </a:r>
            <a:r>
              <a:rPr lang="en-US" altLang="zh-TW" sz="28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(</a:t>
            </a:r>
            <a:r>
              <a:rPr lang="zh-TW" altLang="en-US" sz="28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請點超連結</a:t>
            </a:r>
            <a:r>
              <a:rPr lang="en-US" altLang="zh-TW" sz="28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)</a:t>
            </a:r>
            <a:endParaRPr lang="zh-TW" altLang="en-US" sz="2800" b="1" dirty="0">
              <a:solidFill>
                <a:srgbClr val="403CC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81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-1" y="-1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1013229" y="214195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8"/>
              </a:lnSpc>
              <a:buNone/>
            </a:pPr>
            <a:r>
              <a:rPr lang="en-US" sz="443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核心能力</a:t>
            </a:r>
            <a:r>
              <a:rPr lang="zh-TW" alt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五元素</a:t>
            </a:r>
            <a:endParaRPr lang="en-US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01" y="1131692"/>
            <a:ext cx="11106796" cy="6864360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EB4E05B3-26E1-4BE8-B4F0-D27997C8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21008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90210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5197" y="618887"/>
            <a:ext cx="8760163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538"/>
              </a:lnSpc>
            </a:pPr>
            <a:r>
              <a:rPr lang="zh-TW" altLang="en-US" sz="36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平面、影音、與數位媒介之新聞編採</a:t>
            </a:r>
            <a:r>
              <a:rPr lang="en-US" sz="360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執行能力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5198" y="1659731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Text 4"/>
          <p:cNvSpPr/>
          <p:nvPr/>
        </p:nvSpPr>
        <p:spPr>
          <a:xfrm>
            <a:off x="4670227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 err="1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</a:t>
            </a:r>
            <a:r>
              <a:rPr lang="zh-TW" alt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規劃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0227" y="2371367"/>
            <a:ext cx="4136231" cy="28598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一年級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新聞漫畫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新聞採訪寫作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新聞編輯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</a:t>
            </a: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影音新聞拍攝與剪輯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</p:txBody>
      </p:sp>
      <p:sp>
        <p:nvSpPr>
          <p:cNvPr id="9" name="Text 6"/>
          <p:cNvSpPr/>
          <p:nvPr/>
        </p:nvSpPr>
        <p:spPr>
          <a:xfrm>
            <a:off x="4670225" y="4427190"/>
            <a:ext cx="4136231" cy="1706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二年級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報導攝影學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網路新聞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新聞數據解讀與應用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</p:txBody>
      </p:sp>
      <p:sp>
        <p:nvSpPr>
          <p:cNvPr id="11" name="Text 8"/>
          <p:cNvSpPr/>
          <p:nvPr/>
        </p:nvSpPr>
        <p:spPr>
          <a:xfrm>
            <a:off x="4670227" y="7817048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56514" y="1659731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4670224" y="6239873"/>
            <a:ext cx="4136231" cy="1800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媒體實習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一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[4/4]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媒體實習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(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二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)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[4/4]</a:t>
            </a:r>
          </a:p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481542" y="3820001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623168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核心能力培養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81542" y="2407612"/>
            <a:ext cx="4136231" cy="1800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這些課程旨在養成學生在傳播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領域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策略的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編採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與執行能力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b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編採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執行能力是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系大學部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五</a:t>
            </a:r>
            <a:r>
              <a:rPr lang="en-US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大核心能力之一，透過四年的課程安排，學生將逐步建立並強化這一關鍵能力</a:t>
            </a:r>
            <a:r>
              <a:rPr 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7C1DF405-0EAD-4A7E-824F-86D4F423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21008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90210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5198" y="618887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538"/>
              </a:lnSpc>
            </a:pPr>
            <a:r>
              <a:rPr lang="zh-TW" alt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數位匯流之新聞設計</a:t>
            </a:r>
            <a:r>
              <a:rPr lang="en-US" altLang="zh-TW" sz="443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能力</a:t>
            </a:r>
            <a:endParaRPr lang="en-US" altLang="zh-TW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5198" y="1673720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4670227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 err="1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</a:t>
            </a:r>
            <a:r>
              <a:rPr lang="zh-TW" alt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規劃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0227" y="2371368"/>
            <a:ext cx="4136231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670226" y="2447390"/>
            <a:ext cx="4136231" cy="2160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二年級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資料新聞與視覺化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影音新聞實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O360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度全景攝影新聞實作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動畫新聞理論與實作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數位時代的新聞與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70225" y="4916423"/>
            <a:ext cx="4136231" cy="1428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三年級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小世界實習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[4/4]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新聞探勘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0227" y="7817048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56514" y="1659731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9481542" y="3820001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81542" y="190003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核心能力培養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81542" y="2386648"/>
            <a:ext cx="4136231" cy="2779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這些課程旨在培育學生在數位匯流之新聞設計能力。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數位匯流之新聞設計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能力是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系大學部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五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大核心能力之一，透過四年的課程安排，學生將逐步建立並強化這一關鍵能力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7C1DF405-0EAD-4A7E-824F-86D4F423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F1BF6EA3-EF17-461D-A709-AF90D3B57D57}"/>
              </a:ext>
            </a:extLst>
          </p:cNvPr>
          <p:cNvSpPr/>
          <p:nvPr/>
        </p:nvSpPr>
        <p:spPr>
          <a:xfrm>
            <a:off x="4670227" y="6456986"/>
            <a:ext cx="4136231" cy="1428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虛擬實境與新聞報導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O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進階融媒體新聞專題實作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00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21008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90210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5198" y="618887"/>
            <a:ext cx="5626298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538"/>
              </a:lnSpc>
            </a:pPr>
            <a:r>
              <a:rPr lang="zh-TW" alt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媒介識讀與文化批判反思</a:t>
            </a:r>
            <a:r>
              <a:rPr lang="en-US" altLang="zh-TW" sz="443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能力</a:t>
            </a:r>
            <a:endParaRPr lang="en-US" altLang="zh-TW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5198" y="1673720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4670227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 err="1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</a:t>
            </a:r>
            <a:r>
              <a:rPr lang="zh-TW" alt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規劃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0227" y="2371368"/>
            <a:ext cx="4136231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670226" y="2447390"/>
            <a:ext cx="4136231" cy="9955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一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70227" y="4796564"/>
            <a:ext cx="4136231" cy="22518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三年級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新聞倫理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媒體批判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行動媒體新聞實作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進階傳播理論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文化研究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[3/0]</a:t>
            </a: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0227" y="7817048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56514" y="1659731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9481542" y="3820001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81542" y="190003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核心能力培養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81542" y="2386648"/>
            <a:ext cx="4136231" cy="2779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這些課程旨在培育學生在媒介識讀與文化批判反思能力。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媒介識讀與文化批判反思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能力是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系大學部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五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大核心能力之一，透過四年的課程安排，學生將逐步建立並強化這一關鍵能力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7C1DF405-0EAD-4A7E-824F-86D4F423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F1BF6EA3-EF17-461D-A709-AF90D3B57D57}"/>
              </a:ext>
            </a:extLst>
          </p:cNvPr>
          <p:cNvSpPr/>
          <p:nvPr/>
        </p:nvSpPr>
        <p:spPr>
          <a:xfrm>
            <a:off x="4670227" y="7241260"/>
            <a:ext cx="4136231" cy="849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新聞媒體文化與消費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3A2868BB-22CC-4EE1-93A3-070BE81F255B}"/>
              </a:ext>
            </a:extLst>
          </p:cNvPr>
          <p:cNvSpPr/>
          <p:nvPr/>
        </p:nvSpPr>
        <p:spPr>
          <a:xfrm>
            <a:off x="4670224" y="3452465"/>
            <a:ext cx="4136231" cy="12469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二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傳播研究方法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新聞傳播史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20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21008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90210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5197" y="618887"/>
            <a:ext cx="8202023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538"/>
              </a:lnSpc>
            </a:pPr>
            <a:r>
              <a:rPr lang="zh-TW" alt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社區與國際議題之公共參與</a:t>
            </a:r>
            <a:r>
              <a:rPr lang="en-US" altLang="zh-TW" sz="443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能力</a:t>
            </a:r>
            <a:endParaRPr lang="en-US" altLang="zh-TW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5198" y="1673720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4670227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 err="1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</a:t>
            </a:r>
            <a:r>
              <a:rPr lang="zh-TW" alt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規劃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0227" y="2371368"/>
            <a:ext cx="4136231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70225" y="6601741"/>
            <a:ext cx="4136231" cy="159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三年級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閱聽人分析專題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網路與民意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政治傳播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0227" y="7817048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56511" y="1677979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9481542" y="3820001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1EF6C02-B58A-4A04-9D01-7E315886F1A4}"/>
              </a:ext>
            </a:extLst>
          </p:cNvPr>
          <p:cNvGrpSpPr/>
          <p:nvPr/>
        </p:nvGrpSpPr>
        <p:grpSpPr>
          <a:xfrm>
            <a:off x="9481542" y="4926565"/>
            <a:ext cx="4136231" cy="3265727"/>
            <a:chOff x="9481542" y="1900039"/>
            <a:chExt cx="4136231" cy="3265727"/>
          </a:xfrm>
        </p:grpSpPr>
        <p:sp>
          <p:nvSpPr>
            <p:cNvPr id="15" name="Text 12"/>
            <p:cNvSpPr/>
            <p:nvPr/>
          </p:nvSpPr>
          <p:spPr>
            <a:xfrm>
              <a:off x="9481542" y="1900039"/>
              <a:ext cx="2813090" cy="35159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69"/>
                </a:lnSpc>
                <a:buNone/>
              </a:pPr>
              <a:r>
                <a:rPr lang="en-US" sz="2215" b="1" u="sng" dirty="0">
                  <a:solidFill>
                    <a:srgbClr val="204C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ibre Baskerville" pitchFamily="34" charset="-120"/>
                </a:rPr>
                <a:t>核心能力培養</a:t>
              </a:r>
              <a:endParaRPr lang="en-US" sz="2215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13"/>
            <p:cNvSpPr/>
            <p:nvPr/>
          </p:nvSpPr>
          <p:spPr>
            <a:xfrm>
              <a:off x="9481542" y="2386648"/>
              <a:ext cx="4136231" cy="277911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>
                <a:lnSpc>
                  <a:spcPts val="2835"/>
                </a:lnSpc>
              </a:pPr>
              <a:r>
                <a:rPr lang="zh-TW" altLang="en-US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這些課程旨在培育學生在社區與國際議題之公共參與能力。</a:t>
              </a:r>
              <a:br>
                <a:rPr lang="en-US" altLang="zh-TW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</a:br>
              <a:r>
                <a:rPr lang="zh-TW" altLang="en-US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社區與國際議題之公共參與</a:t>
              </a:r>
              <a:r>
                <a:rPr lang="en-US" altLang="zh-TW" sz="1772" b="1" dirty="0" err="1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能力是</a:t>
              </a:r>
              <a:r>
                <a:rPr lang="zh-TW" altLang="en-US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新聞</a:t>
              </a:r>
              <a:r>
                <a:rPr lang="en-US" altLang="zh-TW" sz="1772" b="1" dirty="0" err="1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系大學部</a:t>
              </a:r>
              <a:r>
                <a:rPr lang="zh-TW" altLang="en-US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五</a:t>
              </a:r>
              <a:r>
                <a:rPr lang="en-US" altLang="zh-TW" sz="1772" b="1" dirty="0" err="1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大核心能力之一，透過四年的課程安排，學生將逐步建立並強化這一關鍵能力</a:t>
              </a:r>
              <a:r>
                <a:rPr lang="en-US" altLang="zh-TW" sz="1772" b="1" dirty="0">
                  <a:solidFill>
                    <a:srgbClr val="49495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。</a:t>
              </a:r>
              <a:endParaRPr lang="en-US" sz="1772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7C1DF405-0EAD-4A7E-824F-86D4F423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F1BF6EA3-EF17-461D-A709-AF90D3B57D57}"/>
              </a:ext>
            </a:extLst>
          </p:cNvPr>
          <p:cNvSpPr/>
          <p:nvPr/>
        </p:nvSpPr>
        <p:spPr>
          <a:xfrm>
            <a:off x="9481540" y="2377037"/>
            <a:ext cx="4136231" cy="849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新聞與國際關係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新聞與產業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新聞與社群分析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新聞與金融市場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運動新聞研究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3A2868BB-22CC-4EE1-93A3-070BE81F255B}"/>
              </a:ext>
            </a:extLst>
          </p:cNvPr>
          <p:cNvSpPr/>
          <p:nvPr/>
        </p:nvSpPr>
        <p:spPr>
          <a:xfrm>
            <a:off x="4670226" y="2371369"/>
            <a:ext cx="4136231" cy="40953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二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新聞與社會學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新聞與經濟學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兩岸新聞報導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新聞與公共衛生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財經新聞採寫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新聞專題報導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新聞與政治學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新聞與心理學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社區與傳播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民族誌與新聞敘事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8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21008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90210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5197" y="618887"/>
            <a:ext cx="8202023" cy="703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538"/>
              </a:lnSpc>
            </a:pPr>
            <a:r>
              <a:rPr lang="zh-TW" altLang="en-US" sz="443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英語新聞產製</a:t>
            </a:r>
            <a:r>
              <a:rPr lang="en-US" altLang="zh-TW" sz="4430" b="1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能力</a:t>
            </a:r>
            <a:endParaRPr lang="en-US" altLang="zh-TW" sz="44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5198" y="1673720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4670227" y="188475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 err="1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課程</a:t>
            </a:r>
            <a:r>
              <a:rPr lang="zh-TW" alt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規劃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0227" y="2371368"/>
            <a:ext cx="4136231" cy="720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70227" y="2579286"/>
            <a:ext cx="4136231" cy="22518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三年級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質化研究方法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[0/2]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全方位新聞英語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英語新聞報導經典選讀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[2/0]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英語新聞報導 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[2/2]</a:t>
            </a:r>
            <a:endParaRPr lang="zh-TW" altLang="en-US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>
              <a:lnSpc>
                <a:spcPts val="2835"/>
              </a:lnSpc>
            </a:pPr>
            <a:endParaRPr lang="en-US" altLang="zh-TW" sz="1772" b="1" dirty="0">
              <a:solidFill>
                <a:srgbClr val="4949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0227" y="7817048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56514" y="1659731"/>
            <a:ext cx="4586288" cy="6742390"/>
          </a:xfrm>
          <a:prstGeom prst="roundRect">
            <a:avLst>
              <a:gd name="adj" fmla="val 736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9481542" y="3820001"/>
            <a:ext cx="4136231" cy="360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81542" y="1900039"/>
            <a:ext cx="2813090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215" b="1" u="sng" dirty="0">
                <a:solidFill>
                  <a:srgbClr val="204C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 pitchFamily="34" charset="-120"/>
              </a:rPr>
              <a:t>核心能力培養</a:t>
            </a:r>
            <a:endParaRPr lang="en-US" sz="221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81542" y="2386648"/>
            <a:ext cx="4136231" cy="2779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這些課程旨在培育學生在英語新聞產製之能力。</a:t>
            </a:r>
            <a:b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英語新聞產製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能力是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系大學部</a:t>
            </a: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五</a:t>
            </a:r>
            <a:r>
              <a:rPr lang="en-US" altLang="zh-TW" sz="1772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大核心能力之一，透過四年的課程安排，學生將逐步建立並強化這一關鍵能力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7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7C1DF405-0EAD-4A7E-824F-86D4F423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00279" cy="917496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F1BF6EA3-EF17-461D-A709-AF90D3B57D57}"/>
              </a:ext>
            </a:extLst>
          </p:cNvPr>
          <p:cNvSpPr/>
          <p:nvPr/>
        </p:nvSpPr>
        <p:spPr>
          <a:xfrm>
            <a:off x="4670226" y="4802096"/>
            <a:ext cx="4136231" cy="849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</a:t>
            </a:r>
            <a:r>
              <a:rPr lang="en-US" sz="1772" b="1" dirty="0" err="1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年級</a:t>
            </a:r>
            <a:r>
              <a:rPr lang="en-US" sz="1772" b="1" dirty="0">
                <a:solidFill>
                  <a:srgbClr val="912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：</a:t>
            </a:r>
          </a:p>
          <a:p>
            <a:pPr>
              <a:lnSpc>
                <a:spcPts val="2835"/>
              </a:lnSpc>
            </a:pPr>
            <a:r>
              <a:rPr lang="zh-TW" altLang="en-US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新聞編譯 選修</a:t>
            </a:r>
            <a:r>
              <a:rPr lang="en-US" altLang="zh-TW" sz="1772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,[2/0]</a:t>
            </a:r>
          </a:p>
        </p:txBody>
      </p:sp>
    </p:spTree>
    <p:extLst>
      <p:ext uri="{BB962C8B-B14F-4D97-AF65-F5344CB8AC3E}">
        <p14:creationId xmlns:p14="http://schemas.microsoft.com/office/powerpoint/2010/main" val="227162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1453</Words>
  <Application>Microsoft Office PowerPoint</Application>
  <PresentationFormat>自訂</PresentationFormat>
  <Paragraphs>247</Paragraphs>
  <Slides>17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Libre Baskerville</vt:lpstr>
      <vt:lpstr>Open Sans</vt:lpstr>
      <vt:lpstr>微軟正黑體</vt:lpstr>
      <vt:lpstr>新細明體</vt:lpstr>
      <vt:lpstr>Arial</vt:lpstr>
      <vt:lpstr>Calibri</vt:lpstr>
      <vt:lpstr>Calibri Light</vt:lpstr>
      <vt:lpstr>Mangal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SHU</cp:lastModifiedBy>
  <cp:revision>29</cp:revision>
  <dcterms:created xsi:type="dcterms:W3CDTF">2024-08-20T09:05:58Z</dcterms:created>
  <dcterms:modified xsi:type="dcterms:W3CDTF">2024-08-23T08:07:51Z</dcterms:modified>
</cp:coreProperties>
</file>